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513" r:id="rId2"/>
    <p:sldId id="447" r:id="rId3"/>
    <p:sldId id="509" r:id="rId4"/>
    <p:sldId id="474" r:id="rId5"/>
    <p:sldId id="495" r:id="rId6"/>
    <p:sldId id="496" r:id="rId7"/>
    <p:sldId id="497" r:id="rId8"/>
    <p:sldId id="512" r:id="rId9"/>
    <p:sldId id="499" r:id="rId10"/>
    <p:sldId id="500" r:id="rId11"/>
    <p:sldId id="501" r:id="rId12"/>
    <p:sldId id="514" r:id="rId13"/>
    <p:sldId id="518" r:id="rId14"/>
    <p:sldId id="519" r:id="rId15"/>
    <p:sldId id="520" r:id="rId16"/>
    <p:sldId id="522" r:id="rId17"/>
    <p:sldId id="525" r:id="rId18"/>
    <p:sldId id="516" r:id="rId19"/>
    <p:sldId id="523" r:id="rId20"/>
    <p:sldId id="508" r:id="rId21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3333FF"/>
    <a:srgbClr val="663300"/>
    <a:srgbClr val="9900CC"/>
    <a:srgbClr val="3366CC"/>
    <a:srgbClr val="FF00FF"/>
    <a:srgbClr val="00CC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6347" autoAdjust="0"/>
  </p:normalViewPr>
  <p:slideViewPr>
    <p:cSldViewPr>
      <p:cViewPr varScale="1">
        <p:scale>
          <a:sx n="82" d="100"/>
          <a:sy n="82" d="100"/>
        </p:scale>
        <p:origin x="-91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39807-B648-4083-BCA2-D4E0275E9DE8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92B0F-07CB-49D9-8FF6-62396AB7B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275E6-0379-4C80-9EE5-E4C75F0FCC63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650"/>
            <a:ext cx="5486400" cy="4084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949ED-FEED-41CB-BC5F-C87C73651E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4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49ED-FEED-41CB-BC5F-C87C73651E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49ED-FEED-41CB-BC5F-C87C73651E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7E89CD-1E56-4B67-97F8-2477A172CF53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3A8EA-70D6-4A77-A869-3F9D38EB31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ignatianspirituality.com/wp-content/uploads/2014/04/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686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CC"/>
                </a:solidFill>
                <a:latin typeface="ShelleyAllegro BT" panose="03030702030607090B03" pitchFamily="66" charset="0"/>
              </a:rPr>
              <a:t>The An</a:t>
            </a:r>
            <a:r>
              <a:rPr lang="en-US" sz="4400" b="1" dirty="0" smtClean="0">
                <a:solidFill>
                  <a:srgbClr val="3333FF"/>
                </a:solidFill>
                <a:latin typeface="ShelleyAllegro BT" panose="03030702030607090B03" pitchFamily="66" charset="0"/>
              </a:rPr>
              <a:t>á</a:t>
            </a:r>
            <a:r>
              <a:rPr lang="en-US" sz="4400" b="1" dirty="0" smtClean="0">
                <a:solidFill>
                  <a:srgbClr val="9900CC"/>
                </a:solidFill>
                <a:latin typeface="ShelleyAllegro BT" panose="03030702030607090B03" pitchFamily="66" charset="0"/>
              </a:rPr>
              <a:t>stasis </a:t>
            </a:r>
            <a:r>
              <a:rPr lang="en-US" sz="4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smtClean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4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 smtClean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endParaRPr lang="en-US" sz="3200" b="1" cap="all" dirty="0" smtClean="0">
              <a:solidFill>
                <a:srgbClr val="3333FF"/>
              </a:solidFill>
            </a:endParaRPr>
          </a:p>
          <a:p>
            <a:pPr algn="ctr"/>
            <a:endParaRPr lang="en-US" sz="3200" b="1" cap="all" dirty="0">
              <a:solidFill>
                <a:srgbClr val="3333FF"/>
              </a:solidFill>
            </a:endParaRPr>
          </a:p>
          <a:p>
            <a:pPr algn="ctr"/>
            <a:endParaRPr lang="en-US" sz="3200" b="1" cap="all" dirty="0" smtClean="0">
              <a:solidFill>
                <a:srgbClr val="3333FF"/>
              </a:solidFill>
            </a:endParaRPr>
          </a:p>
          <a:p>
            <a:pPr algn="ctr"/>
            <a:endParaRPr lang="en-US" sz="3200" b="1" cap="all" dirty="0">
              <a:solidFill>
                <a:srgbClr val="3333FF"/>
              </a:solidFill>
            </a:endParaRPr>
          </a:p>
          <a:p>
            <a:pPr algn="ctr"/>
            <a:endParaRPr lang="en-US" sz="3200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sz="3200" b="1" cap="all" dirty="0" smtClean="0">
                <a:solidFill>
                  <a:srgbClr val="3333FF"/>
                </a:solidFill>
              </a:rPr>
              <a:t>10 </a:t>
            </a:r>
            <a:r>
              <a:rPr lang="en-US" sz="3200" b="1" cap="all" dirty="0">
                <a:solidFill>
                  <a:srgbClr val="3333FF"/>
                </a:solidFill>
              </a:rPr>
              <a:t>Personal Benefits of the Resurrection of Jesus, the Christ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dirty="0"/>
              <a:t>The Resurrection of the Living Lord and </a:t>
            </a:r>
            <a:r>
              <a:rPr lang="en-US" sz="2800" dirty="0" smtClean="0"/>
              <a:t>Christ, </a:t>
            </a:r>
          </a:p>
          <a:p>
            <a:pPr algn="ctr"/>
            <a:r>
              <a:rPr lang="en-US" sz="2800" dirty="0" smtClean="0"/>
              <a:t>and Abundant </a:t>
            </a:r>
            <a:r>
              <a:rPr lang="en-US" sz="2800" dirty="0"/>
              <a:t>Living In Him)</a:t>
            </a:r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>
                <a:sym typeface="Wingdings 2"/>
              </a:rPr>
              <a:t>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3333FF"/>
                </a:solidFill>
              </a:rPr>
              <a:t>Dr. Kenneth </a:t>
            </a:r>
            <a:r>
              <a:rPr lang="en-US" sz="2800" b="1" dirty="0" smtClean="0">
                <a:solidFill>
                  <a:srgbClr val="3333FF"/>
                </a:solidFill>
              </a:rPr>
              <a:t>Hammonds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 2"/>
              </a:rPr>
              <a:t></a:t>
            </a:r>
            <a:endParaRPr lang="en-US" sz="2800" dirty="0"/>
          </a:p>
          <a:p>
            <a:pPr algn="ctr"/>
            <a:r>
              <a:rPr lang="en-US" sz="1600" b="1" dirty="0" smtClean="0"/>
              <a:t>New </a:t>
            </a:r>
            <a:r>
              <a:rPr lang="en-US" sz="1600" b="1" dirty="0"/>
              <a:t>Testament Greek </a:t>
            </a:r>
            <a:r>
              <a:rPr lang="en-US" sz="1600" b="1" dirty="0" smtClean="0"/>
              <a:t>Training</a:t>
            </a:r>
          </a:p>
          <a:p>
            <a:pPr algn="ctr"/>
            <a:r>
              <a:rPr lang="en-US" sz="1600" b="1" dirty="0" smtClean="0"/>
              <a:t>Leadership Development &amp; Life Coaching</a:t>
            </a:r>
          </a:p>
          <a:p>
            <a:pPr algn="ctr"/>
            <a:r>
              <a:rPr lang="en-US" sz="1600" b="1" dirty="0" smtClean="0"/>
              <a:t>KenHammonds.com; KH@KenHammonds.com</a:t>
            </a:r>
            <a:r>
              <a:rPr lang="en-US" sz="2800" b="1" dirty="0" smtClean="0"/>
              <a:t> </a:t>
            </a:r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46333"/>
            <a:ext cx="311992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939"/>
            <a:ext cx="87540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 </a:t>
            </a:r>
            <a:r>
              <a:rPr lang="en-US" sz="1600" dirty="0" smtClean="0"/>
              <a:t>Abundant </a:t>
            </a:r>
            <a:r>
              <a:rPr lang="en-US" sz="1600" dirty="0"/>
              <a:t>Living In Him)</a:t>
            </a:r>
            <a:endParaRPr lang="en-US" sz="1600" b="1" dirty="0"/>
          </a:p>
          <a:p>
            <a:pPr algn="ctr"/>
            <a:r>
              <a:rPr lang="en-US" sz="1200" dirty="0"/>
              <a:t> </a:t>
            </a:r>
            <a:endParaRPr lang="en-US" sz="1200" dirty="0" smtClean="0"/>
          </a:p>
          <a:p>
            <a:r>
              <a:rPr lang="en-US" sz="1600" b="1" dirty="0" smtClean="0">
                <a:solidFill>
                  <a:srgbClr val="3333FF"/>
                </a:solidFill>
              </a:rPr>
              <a:t>Personal </a:t>
            </a:r>
            <a:r>
              <a:rPr lang="en-US" sz="1600" b="1" dirty="0">
                <a:solidFill>
                  <a:srgbClr val="3333FF"/>
                </a:solidFill>
              </a:rPr>
              <a:t>Benefit </a:t>
            </a:r>
            <a:r>
              <a:rPr lang="en-US" sz="1600" b="1" dirty="0" smtClean="0">
                <a:solidFill>
                  <a:srgbClr val="3333FF"/>
                </a:solidFill>
              </a:rPr>
              <a:t>#6 </a:t>
            </a:r>
          </a:p>
          <a:p>
            <a:r>
              <a:rPr lang="en-US" sz="1600" b="1" dirty="0" smtClean="0"/>
              <a:t>You </a:t>
            </a:r>
            <a:r>
              <a:rPr lang="en-US" sz="1600" b="1" dirty="0"/>
              <a:t>have a new, holy, empowering way of living in this world through a new attitude and wise (healthy, sensible) actions.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Colossians 3:1-11 New International Version (NIV)</a:t>
            </a:r>
          </a:p>
          <a:p>
            <a:r>
              <a:rPr lang="en-US" sz="1600" b="1" baseline="30000" dirty="0"/>
              <a:t>1 </a:t>
            </a:r>
            <a:r>
              <a:rPr lang="en-US" sz="1600" dirty="0"/>
              <a:t>Since, then, you have been raised with Christ, set your hearts on things above, where Christ is, seated at the right hand of God. </a:t>
            </a:r>
            <a:r>
              <a:rPr lang="en-US" sz="1600" b="1" baseline="30000" dirty="0"/>
              <a:t>2 </a:t>
            </a:r>
            <a:r>
              <a:rPr lang="en-US" sz="1600" dirty="0"/>
              <a:t>Set your minds on things above, not on earthly things. </a:t>
            </a:r>
            <a:r>
              <a:rPr lang="en-US" sz="1600" b="1" baseline="30000" dirty="0"/>
              <a:t>3 </a:t>
            </a:r>
            <a:r>
              <a:rPr lang="en-US" sz="1600" dirty="0"/>
              <a:t>For you died, and your life is now hidden with Christ in God. </a:t>
            </a:r>
            <a:r>
              <a:rPr lang="en-US" sz="1600" b="1" baseline="30000" dirty="0"/>
              <a:t>4 </a:t>
            </a:r>
            <a:r>
              <a:rPr lang="en-US" sz="1600" dirty="0"/>
              <a:t>When Christ, who is your life, appears, then you also will appear with him in glory.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Hebrews 10:19-20 King James Version (KJV)</a:t>
            </a:r>
          </a:p>
          <a:p>
            <a:r>
              <a:rPr lang="en-US" sz="1600" b="1" baseline="30000" dirty="0"/>
              <a:t>19 </a:t>
            </a:r>
            <a:r>
              <a:rPr lang="en-US" sz="1600" dirty="0"/>
              <a:t>Having therefore, brethren, boldness to enter into the holiest by the blood of Jesus,</a:t>
            </a:r>
          </a:p>
          <a:p>
            <a:r>
              <a:rPr lang="en-US" sz="1600" b="1" baseline="30000" dirty="0"/>
              <a:t>20 </a:t>
            </a:r>
            <a:r>
              <a:rPr lang="en-US" sz="1600" dirty="0"/>
              <a:t>By a new and living way, which he hath consecrated for us, through the veil, that is to say, his flesh;</a:t>
            </a:r>
          </a:p>
          <a:p>
            <a:r>
              <a:rPr lang="en-US" sz="1600" dirty="0"/>
              <a:t> 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/>
              <a:t>Because of my Resurrected, Living Lord Jesus Christ I . . .</a:t>
            </a:r>
          </a:p>
          <a:p>
            <a:endParaRPr lang="en-US" sz="1600" dirty="0">
              <a:solidFill>
                <a:srgbClr val="3333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3083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939"/>
            <a:ext cx="87540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pPr algn="ctr"/>
            <a:r>
              <a:rPr lang="en-US" sz="1200" dirty="0"/>
              <a:t> 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r>
              <a:rPr lang="en-US" sz="1600" b="1" dirty="0" smtClean="0">
                <a:solidFill>
                  <a:srgbClr val="3333FF"/>
                </a:solidFill>
              </a:rPr>
              <a:t>Personal </a:t>
            </a:r>
            <a:r>
              <a:rPr lang="en-US" sz="1600" b="1" dirty="0">
                <a:solidFill>
                  <a:srgbClr val="3333FF"/>
                </a:solidFill>
              </a:rPr>
              <a:t>Benefit </a:t>
            </a:r>
            <a:r>
              <a:rPr lang="en-US" sz="1600" b="1" dirty="0" smtClean="0">
                <a:solidFill>
                  <a:srgbClr val="3333FF"/>
                </a:solidFill>
              </a:rPr>
              <a:t>#7 </a:t>
            </a:r>
          </a:p>
          <a:p>
            <a:r>
              <a:rPr lang="en-US" sz="1600" b="1" dirty="0" smtClean="0"/>
              <a:t>You </a:t>
            </a:r>
            <a:r>
              <a:rPr lang="en-US" sz="1600" b="1" dirty="0"/>
              <a:t>can Rejoice and be Victorious (Overcomer) in </a:t>
            </a:r>
            <a:r>
              <a:rPr lang="en-US" sz="1600" b="1" dirty="0" smtClean="0"/>
              <a:t>life, and you can have </a:t>
            </a:r>
            <a:r>
              <a:rPr lang="en-US" sz="1600" b="1" dirty="0"/>
              <a:t>a Winner Attitude.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smtClean="0"/>
              <a:t>1 </a:t>
            </a:r>
            <a:r>
              <a:rPr lang="en-US" sz="1600" dirty="0"/>
              <a:t>John 5:4 New King James Version (NKJV)</a:t>
            </a:r>
          </a:p>
          <a:p>
            <a:r>
              <a:rPr lang="en-US" sz="1600" dirty="0"/>
              <a:t>For whatever is born of God overcomes the world. And this is the victory that has overcome the world—our faith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1 Corinthians 15:57-58 (KJV)</a:t>
            </a:r>
          </a:p>
          <a:p>
            <a:r>
              <a:rPr lang="en-US" sz="1600" b="1" baseline="30000" dirty="0"/>
              <a:t>14 </a:t>
            </a:r>
            <a:r>
              <a:rPr lang="en-US" sz="1600" dirty="0"/>
              <a:t>And if Christ has not been raised, our preaching is useless and so is your faith</a:t>
            </a:r>
            <a:r>
              <a:rPr lang="en-US" sz="1600" dirty="0" smtClean="0"/>
              <a:t>. (NIV)</a:t>
            </a:r>
          </a:p>
          <a:p>
            <a:r>
              <a:rPr lang="en-US" sz="1600" b="1" baseline="30000" dirty="0" smtClean="0"/>
              <a:t>57</a:t>
            </a:r>
            <a:r>
              <a:rPr lang="en-US" sz="1600" b="1" baseline="30000" dirty="0"/>
              <a:t> </a:t>
            </a:r>
            <a:r>
              <a:rPr lang="en-US" sz="1600" dirty="0"/>
              <a:t>But thanks be to God, which giveth us the victory through </a:t>
            </a:r>
            <a:r>
              <a:rPr lang="en-US" sz="1600" dirty="0" smtClean="0"/>
              <a:t>our [resurrected] </a:t>
            </a:r>
            <a:r>
              <a:rPr lang="en-US" sz="1600" dirty="0"/>
              <a:t>Lord Jesus Christ.</a:t>
            </a:r>
          </a:p>
          <a:p>
            <a:r>
              <a:rPr lang="en-US" sz="1600" b="1" baseline="30000" dirty="0"/>
              <a:t>58 </a:t>
            </a:r>
            <a:r>
              <a:rPr lang="en-US" sz="1600" dirty="0"/>
              <a:t>Therefore, my beloved brethren, be ye stedfast, unmoveable, always abounding in the work of the Lord, forasmuch as ye know that your labour is not in vain in the Lord.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/>
              <a:t>Because of my Resurrected, Living Lord Jesus Christ I . . .</a:t>
            </a:r>
          </a:p>
          <a:p>
            <a:endParaRPr lang="en-US" sz="1600" dirty="0">
              <a:solidFill>
                <a:srgbClr val="3333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3083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85788"/>
            <a:ext cx="8410575" cy="568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9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596" y="0"/>
            <a:ext cx="89332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pPr algn="ctr"/>
            <a:r>
              <a:rPr lang="en-US" sz="1200" dirty="0"/>
              <a:t> 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r>
              <a:rPr lang="en-US" sz="1600" b="1" dirty="0">
                <a:solidFill>
                  <a:srgbClr val="3333FF"/>
                </a:solidFill>
              </a:rPr>
              <a:t>Personal Benefit #</a:t>
            </a:r>
            <a:r>
              <a:rPr lang="en-US" sz="1600" b="1" dirty="0" smtClean="0">
                <a:solidFill>
                  <a:srgbClr val="3333FF"/>
                </a:solidFill>
              </a:rPr>
              <a:t>8 Lordship: </a:t>
            </a:r>
            <a:r>
              <a:rPr lang="en-US" sz="1600" b="1" dirty="0">
                <a:solidFill>
                  <a:srgbClr val="3333FF"/>
                </a:solidFill>
              </a:rPr>
              <a:t>Up Close and Personal</a:t>
            </a:r>
            <a:endParaRPr lang="en-US" sz="1600" dirty="0">
              <a:solidFill>
                <a:srgbClr val="3333FF"/>
              </a:solidFill>
            </a:endParaRPr>
          </a:p>
          <a:p>
            <a:r>
              <a:rPr lang="en-US" sz="1600" b="1" dirty="0" smtClean="0"/>
              <a:t>Jesus</a:t>
            </a:r>
            <a:r>
              <a:rPr lang="en-US" sz="1600" b="1" dirty="0"/>
              <a:t>, the Christ is Lord Over All Creation (Our Lord and My Lord) </a:t>
            </a:r>
            <a:endParaRPr lang="en-US" sz="1600" dirty="0"/>
          </a:p>
          <a:p>
            <a:r>
              <a:rPr lang="en-US" sz="1000" b="1" dirty="0"/>
              <a:t> </a:t>
            </a:r>
            <a:endParaRPr lang="en-US" sz="1000" dirty="0"/>
          </a:p>
          <a:p>
            <a:r>
              <a:rPr lang="en-US" sz="1600" dirty="0"/>
              <a:t>Romans 1:4 English Standard Version (ESV)</a:t>
            </a:r>
          </a:p>
          <a:p>
            <a:r>
              <a:rPr lang="en-US" sz="1600" dirty="0" smtClean="0"/>
              <a:t>And </a:t>
            </a:r>
            <a:r>
              <a:rPr lang="en-US" sz="1600" dirty="0"/>
              <a:t>was declared to be the Son of God in power according to the Spirit of holiness by his resurrection from the dead, Jesus Christ our </a:t>
            </a:r>
            <a:r>
              <a:rPr lang="en-US" sz="1600" dirty="0" smtClean="0"/>
              <a:t>Lord.</a:t>
            </a:r>
            <a:endParaRPr lang="en-US" sz="1600" dirty="0"/>
          </a:p>
          <a:p>
            <a:r>
              <a:rPr lang="en-US" sz="1600" dirty="0" smtClean="0"/>
              <a:t>KH NOTE: Christ’s </a:t>
            </a:r>
            <a:r>
              <a:rPr lang="en-US" sz="1600" dirty="0"/>
              <a:t>resurrection </a:t>
            </a:r>
            <a:r>
              <a:rPr lang="en-US" sz="1600" b="1" dirty="0"/>
              <a:t>ratifies and confirms </a:t>
            </a:r>
            <a:r>
              <a:rPr lang="en-US" sz="1600" dirty="0"/>
              <a:t>His authoritative lordship over all. </a:t>
            </a:r>
          </a:p>
          <a:p>
            <a:r>
              <a:rPr lang="en-US" sz="1000" b="1" dirty="0"/>
              <a:t> </a:t>
            </a:r>
            <a:endParaRPr lang="en-US" sz="1000" dirty="0"/>
          </a:p>
          <a:p>
            <a:r>
              <a:rPr lang="en-US" sz="1600" dirty="0" smtClean="0"/>
              <a:t>Acts </a:t>
            </a:r>
            <a:r>
              <a:rPr lang="en-US" sz="1600" dirty="0"/>
              <a:t>10:36 New International Version (NIV)</a:t>
            </a:r>
          </a:p>
          <a:p>
            <a:r>
              <a:rPr lang="en-US" sz="1600" dirty="0"/>
              <a:t>You know the message God sent to the people of Israel, announcing the good news </a:t>
            </a:r>
            <a:r>
              <a:rPr lang="en-US" sz="1600" dirty="0" smtClean="0"/>
              <a:t>[gospel] </a:t>
            </a:r>
            <a:r>
              <a:rPr lang="en-US" sz="1600" dirty="0"/>
              <a:t>of peace through Jesus </a:t>
            </a:r>
            <a:r>
              <a:rPr lang="en-US" sz="1600" dirty="0" smtClean="0"/>
              <a:t>Christ, </a:t>
            </a:r>
            <a:r>
              <a:rPr lang="en-US" sz="1600" dirty="0"/>
              <a:t>who is Lord of all. </a:t>
            </a:r>
            <a:r>
              <a:rPr lang="en-US" sz="1600" dirty="0" smtClean="0"/>
              <a:t>(“Jesus </a:t>
            </a:r>
            <a:r>
              <a:rPr lang="en-US" sz="1600" dirty="0"/>
              <a:t>the </a:t>
            </a:r>
            <a:r>
              <a:rPr lang="en-US" sz="1600" dirty="0" smtClean="0"/>
              <a:t>Messiah,” International </a:t>
            </a:r>
            <a:r>
              <a:rPr lang="en-US" sz="1600" dirty="0"/>
              <a:t>Standard </a:t>
            </a:r>
            <a:r>
              <a:rPr lang="en-US" sz="1600" dirty="0" smtClean="0"/>
              <a:t>Version)</a:t>
            </a:r>
            <a:endParaRPr lang="en-US" sz="1600" dirty="0"/>
          </a:p>
          <a:p>
            <a:r>
              <a:rPr lang="en-US" sz="1000" dirty="0"/>
              <a:t> </a:t>
            </a:r>
          </a:p>
          <a:p>
            <a:r>
              <a:rPr lang="en-US" sz="1600" dirty="0"/>
              <a:t>Acts 2:36 New International Version (NIV)</a:t>
            </a:r>
            <a:br>
              <a:rPr lang="en-US" sz="1600" dirty="0"/>
            </a:br>
            <a:r>
              <a:rPr lang="en-US" sz="1600" dirty="0" smtClean="0"/>
              <a:t>Therefore </a:t>
            </a:r>
            <a:r>
              <a:rPr lang="en-US" sz="1600" dirty="0"/>
              <a:t>let all Israel be assured of this: God has made this Jesus, whom you crucified, both Lord and Messiah</a:t>
            </a:r>
            <a:r>
              <a:rPr lang="en-US" sz="1600" dirty="0" smtClean="0"/>
              <a:t>. </a:t>
            </a:r>
            <a:r>
              <a:rPr lang="en-US" sz="1600" dirty="0"/>
              <a:t>(KJV - both Lord and Christ</a:t>
            </a:r>
            <a:r>
              <a:rPr lang="en-US" sz="1600" dirty="0" smtClean="0"/>
              <a:t>)</a:t>
            </a:r>
          </a:p>
          <a:p>
            <a:endParaRPr lang="en-US" sz="1000" dirty="0"/>
          </a:p>
          <a:p>
            <a:r>
              <a:rPr lang="en-US" sz="1600" b="1" dirty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/>
              <a:t>Because of my Resurrected, Living Lord Jesus Christ I . . </a:t>
            </a:r>
            <a:r>
              <a:rPr lang="en-US" sz="1600" b="1" dirty="0" smtClean="0"/>
              <a:t>.</a:t>
            </a:r>
            <a:endParaRPr lang="en-US" sz="1600" dirty="0">
              <a:solidFill>
                <a:srgbClr val="3333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10707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596" y="0"/>
            <a:ext cx="893320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pPr algn="ctr"/>
            <a:r>
              <a:rPr lang="en-US" sz="1200" dirty="0"/>
              <a:t> 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r>
              <a:rPr lang="en-US" sz="1600" b="1" dirty="0">
                <a:solidFill>
                  <a:srgbClr val="3333FF"/>
                </a:solidFill>
              </a:rPr>
              <a:t>Personal Benefit #9 Soteriology: Up Close and Personal</a:t>
            </a:r>
            <a:endParaRPr lang="en-US" sz="1600" dirty="0">
              <a:solidFill>
                <a:srgbClr val="3333FF"/>
              </a:solidFill>
            </a:endParaRPr>
          </a:p>
          <a:p>
            <a:r>
              <a:rPr lang="en-US" sz="1600" b="1" dirty="0"/>
              <a:t>You are saved (born again) and enjoy the present possession the life (</a:t>
            </a:r>
            <a:r>
              <a:rPr lang="en-US" sz="1600" b="1" i="1" dirty="0"/>
              <a:t>zōē</a:t>
            </a:r>
            <a:r>
              <a:rPr lang="en-US" sz="1600" b="1" dirty="0"/>
              <a:t>) of God. </a:t>
            </a:r>
            <a:r>
              <a:rPr lang="en-US" sz="1600" dirty="0">
                <a:solidFill>
                  <a:srgbClr val="3333FF"/>
                </a:solidFill>
              </a:rPr>
              <a:t> </a:t>
            </a:r>
          </a:p>
          <a:p>
            <a:endParaRPr lang="en-US" sz="1600" dirty="0" smtClean="0"/>
          </a:p>
          <a:p>
            <a:r>
              <a:rPr lang="en-US" sz="1600" dirty="0" smtClean="0"/>
              <a:t>Romans </a:t>
            </a:r>
            <a:r>
              <a:rPr lang="en-US" sz="1600" dirty="0"/>
              <a:t>10:9 English Standard Version (ESV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Because, if you confess with your mouth that Jesus is Lord and believe in your heart that God raised him from the dead, you will be </a:t>
            </a:r>
            <a:r>
              <a:rPr lang="en-US" sz="1600" b="1" dirty="0" smtClean="0">
                <a:solidFill>
                  <a:srgbClr val="C00000"/>
                </a:solidFill>
              </a:rPr>
              <a:t>SAVED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1 Peter 1:3b English Standard Version (ESV)</a:t>
            </a:r>
          </a:p>
          <a:p>
            <a:r>
              <a:rPr lang="en-US" sz="1600" dirty="0"/>
              <a:t>According to his (God’s) great mercy, he has caused us to be </a:t>
            </a:r>
            <a:r>
              <a:rPr lang="en-US" sz="1600" b="1" dirty="0" smtClean="0">
                <a:solidFill>
                  <a:srgbClr val="C00000"/>
                </a:solidFill>
              </a:rPr>
              <a:t>BORN AGAIN </a:t>
            </a:r>
            <a:r>
              <a:rPr lang="en-US" sz="1600" dirty="0" smtClean="0"/>
              <a:t>to </a:t>
            </a:r>
            <a:r>
              <a:rPr lang="en-US" sz="1600" dirty="0"/>
              <a:t>a living hope through the resurrection of Jesus Christ from the dead.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smtClean="0"/>
              <a:t>Romans </a:t>
            </a:r>
            <a:r>
              <a:rPr lang="en-US" sz="1600" dirty="0"/>
              <a:t>4:25 English Standard Version </a:t>
            </a:r>
            <a:r>
              <a:rPr lang="en-US" sz="1600" dirty="0" smtClean="0"/>
              <a:t>(ESV)</a:t>
            </a:r>
            <a:r>
              <a:rPr lang="en-US" sz="1600" dirty="0"/>
              <a:t> </a:t>
            </a:r>
          </a:p>
          <a:p>
            <a:r>
              <a:rPr lang="en-US" sz="1600" dirty="0"/>
              <a:t>Who was delivered up for our trespasses and raised for our </a:t>
            </a:r>
            <a:r>
              <a:rPr lang="en-US" sz="1600" b="1" dirty="0" smtClean="0">
                <a:solidFill>
                  <a:srgbClr val="C00000"/>
                </a:solidFill>
              </a:rPr>
              <a:t>JUSTIFICATION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dirty="0"/>
              <a:t>Romans 8:34 English Standard Version </a:t>
            </a:r>
            <a:r>
              <a:rPr lang="en-US" sz="1600" dirty="0" smtClean="0"/>
              <a:t>(ESV)</a:t>
            </a:r>
            <a:r>
              <a:rPr lang="en-US" sz="1600" dirty="0"/>
              <a:t> </a:t>
            </a:r>
          </a:p>
          <a:p>
            <a:r>
              <a:rPr lang="en-US" sz="1600" dirty="0"/>
              <a:t>Who is to condemn? Christ Jesus is the one who died—more than that, who was raised—who is at the right hand of God, who indeed is </a:t>
            </a:r>
            <a:r>
              <a:rPr lang="en-US" sz="1600" b="1" dirty="0" smtClean="0">
                <a:solidFill>
                  <a:srgbClr val="C00000"/>
                </a:solidFill>
              </a:rPr>
              <a:t>INTERCEDING</a:t>
            </a:r>
            <a:r>
              <a:rPr lang="en-US" sz="1600" dirty="0" smtClean="0"/>
              <a:t> for </a:t>
            </a:r>
            <a:r>
              <a:rPr lang="en-US" sz="1600" dirty="0"/>
              <a:t>us. (He ever liveth to make intercession . . . Hebrews 7:25)</a:t>
            </a:r>
          </a:p>
          <a:p>
            <a:r>
              <a:rPr lang="en-US" sz="1600" dirty="0"/>
              <a:t> </a:t>
            </a:r>
          </a:p>
          <a:p>
            <a:endParaRPr lang="en-US" sz="1000" dirty="0"/>
          </a:p>
          <a:p>
            <a:r>
              <a:rPr lang="en-US" sz="1600" b="1" dirty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/>
              <a:t>Because of my Resurrected, Living Lord Jesus Christ I . . </a:t>
            </a:r>
            <a:r>
              <a:rPr lang="en-US" sz="1600" b="1" dirty="0" smtClean="0"/>
              <a:t>.</a:t>
            </a:r>
            <a:endParaRPr lang="en-US" sz="1600" dirty="0">
              <a:solidFill>
                <a:srgbClr val="3333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10707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7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596" y="0"/>
            <a:ext cx="893320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pPr algn="ctr"/>
            <a:r>
              <a:rPr lang="en-US" sz="1200" dirty="0"/>
              <a:t> 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r>
              <a:rPr lang="en-US" sz="1600" b="1" dirty="0">
                <a:solidFill>
                  <a:srgbClr val="3333FF"/>
                </a:solidFill>
              </a:rPr>
              <a:t>Personal Benefit #</a:t>
            </a:r>
            <a:r>
              <a:rPr lang="en-US" sz="1600" b="1" dirty="0" smtClean="0">
                <a:solidFill>
                  <a:srgbClr val="3333FF"/>
                </a:solidFill>
              </a:rPr>
              <a:t>10 Eschatology</a:t>
            </a:r>
            <a:r>
              <a:rPr lang="en-US" sz="1600" b="1" dirty="0">
                <a:solidFill>
                  <a:srgbClr val="3333FF"/>
                </a:solidFill>
              </a:rPr>
              <a:t>: Up Close and Personal</a:t>
            </a:r>
            <a:endParaRPr lang="en-US" sz="1600" dirty="0">
              <a:solidFill>
                <a:srgbClr val="3333FF"/>
              </a:solidFill>
            </a:endParaRPr>
          </a:p>
          <a:p>
            <a:r>
              <a:rPr lang="en-US" sz="1600" b="1" dirty="0"/>
              <a:t>Your New Body: Unending Existence </a:t>
            </a:r>
            <a:r>
              <a:rPr lang="en-US" sz="1600" b="1" dirty="0" smtClean="0"/>
              <a:t>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INCORRUPTIBLE</a:t>
            </a:r>
            <a:r>
              <a:rPr lang="en-US" sz="1600" b="1" dirty="0" smtClean="0"/>
              <a:t>) </a:t>
            </a:r>
            <a:r>
              <a:rPr lang="en-US" sz="1600" b="1" dirty="0"/>
              <a:t>and Without </a:t>
            </a:r>
            <a:r>
              <a:rPr lang="en-US" sz="1600" b="1"/>
              <a:t>the </a:t>
            </a:r>
            <a:r>
              <a:rPr lang="en-US" sz="1600" b="1" smtClean="0"/>
              <a:t>Possibility </a:t>
            </a:r>
            <a:r>
              <a:rPr lang="en-US" sz="1600" b="1" dirty="0"/>
              <a:t>of Death </a:t>
            </a:r>
            <a:r>
              <a:rPr lang="en-US" sz="1600" b="1" dirty="0" smtClean="0"/>
              <a:t>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IMMORTAL</a:t>
            </a:r>
            <a:r>
              <a:rPr lang="en-US" sz="1600" b="1" dirty="0" smtClean="0"/>
              <a:t>) </a:t>
            </a:r>
            <a:r>
              <a:rPr lang="en-US" sz="1600" b="1" dirty="0" smtClean="0">
                <a:sym typeface="Wingdings 3"/>
              </a:rPr>
              <a:t></a:t>
            </a:r>
            <a:r>
              <a:rPr lang="en-US" sz="1600" b="1" dirty="0" smtClean="0"/>
              <a:t> </a:t>
            </a:r>
            <a:r>
              <a:rPr lang="en-US" sz="1600" b="1" dirty="0"/>
              <a:t>Enjoying the consummation of eternal life (</a:t>
            </a:r>
            <a:r>
              <a:rPr lang="en-US" sz="1600" b="1" i="1" dirty="0"/>
              <a:t>zōē</a:t>
            </a:r>
            <a:r>
              <a:rPr lang="en-US" sz="1600" b="1" dirty="0"/>
              <a:t>).  </a:t>
            </a:r>
            <a:endParaRPr lang="en-US" sz="1600" dirty="0"/>
          </a:p>
          <a:p>
            <a:r>
              <a:rPr lang="en-US" sz="1200" dirty="0"/>
              <a:t> 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An Age-old Question of Human Existence:</a:t>
            </a:r>
            <a:r>
              <a:rPr lang="en-US" sz="1600" dirty="0"/>
              <a:t> </a:t>
            </a:r>
          </a:p>
          <a:p>
            <a:r>
              <a:rPr lang="en-US" sz="1600" dirty="0"/>
              <a:t>If a human dies </a:t>
            </a:r>
            <a:r>
              <a:rPr lang="en-US" sz="1600" dirty="0" smtClean="0"/>
              <a:t>— will </a:t>
            </a:r>
            <a:r>
              <a:rPr lang="en-US" sz="1600" dirty="0"/>
              <a:t>she or he live again? Job 14:14</a:t>
            </a:r>
          </a:p>
          <a:p>
            <a:r>
              <a:rPr lang="en-US" sz="1200" dirty="0"/>
              <a:t> </a:t>
            </a:r>
          </a:p>
          <a:p>
            <a:r>
              <a:rPr lang="en-US" sz="1600" dirty="0"/>
              <a:t>John 11:25 English Standard Version (ESV)</a:t>
            </a:r>
          </a:p>
          <a:p>
            <a:r>
              <a:rPr lang="en-US" sz="1600" dirty="0" smtClean="0"/>
              <a:t>Jesus </a:t>
            </a:r>
            <a:r>
              <a:rPr lang="en-US" sz="1600" dirty="0"/>
              <a:t>said to her, “I am the resurrection and the life. Whoever believes in me, though he die, yet shall he </a:t>
            </a:r>
            <a:r>
              <a:rPr lang="en-US" sz="1600" dirty="0" smtClean="0"/>
              <a:t>live.”</a:t>
            </a:r>
            <a:endParaRPr lang="en-US" sz="1600" dirty="0"/>
          </a:p>
          <a:p>
            <a:r>
              <a:rPr lang="en-US" sz="1200" dirty="0"/>
              <a:t> </a:t>
            </a:r>
          </a:p>
          <a:p>
            <a:r>
              <a:rPr lang="en-US" sz="1600" dirty="0"/>
              <a:t>Revelation 1:17-18 English Standard Version (ESV)</a:t>
            </a:r>
          </a:p>
          <a:p>
            <a:r>
              <a:rPr lang="en-US" sz="1600" baseline="30000" dirty="0" smtClean="0"/>
              <a:t>17 </a:t>
            </a:r>
            <a:r>
              <a:rPr lang="en-US" sz="1600" dirty="0" smtClean="0"/>
              <a:t>When </a:t>
            </a:r>
            <a:r>
              <a:rPr lang="en-US" sz="1600" dirty="0"/>
              <a:t>I saw him, I fell at his feet as though dead. But he laid his right hand on me, saying, “Fear not, I am the first and the last, </a:t>
            </a:r>
            <a:r>
              <a:rPr lang="en-US" sz="1600" baseline="30000" dirty="0" smtClean="0"/>
              <a:t>18 </a:t>
            </a:r>
            <a:r>
              <a:rPr lang="en-US" sz="1600" dirty="0" smtClean="0"/>
              <a:t>and </a:t>
            </a:r>
            <a:r>
              <a:rPr lang="en-US" sz="1600" dirty="0"/>
              <a:t>the living one. I died, and behold I am alive forevermore, and I have the keys of Death and Hades</a:t>
            </a:r>
            <a:r>
              <a:rPr lang="en-US" sz="1600" dirty="0" smtClean="0"/>
              <a:t>.”</a:t>
            </a:r>
            <a:endParaRPr lang="en-US" sz="1600" dirty="0"/>
          </a:p>
          <a:p>
            <a:r>
              <a:rPr lang="en-US" sz="1200" dirty="0"/>
              <a:t> </a:t>
            </a:r>
          </a:p>
          <a:p>
            <a:r>
              <a:rPr lang="en-US" sz="1600" dirty="0"/>
              <a:t>Acts 17:31 English Standard Version (ESV)</a:t>
            </a:r>
          </a:p>
          <a:p>
            <a:r>
              <a:rPr lang="en-US" sz="1600" dirty="0" smtClean="0"/>
              <a:t>Because </a:t>
            </a:r>
            <a:r>
              <a:rPr lang="en-US" sz="1600" dirty="0"/>
              <a:t>he has FIXED A DAY </a:t>
            </a:r>
            <a:r>
              <a:rPr lang="en-US" sz="1600" dirty="0" smtClean="0"/>
              <a:t>[resurrection and a time of accountability/reckoning i.e. JUDGMENT] on </a:t>
            </a:r>
            <a:r>
              <a:rPr lang="en-US" sz="1600" dirty="0"/>
              <a:t>which he will judge the world in righteousness by a man whom he has appointed; and of this he has given assurance to all by raising him from the dead.”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 smtClean="0">
                <a:solidFill>
                  <a:srgbClr val="3333FF"/>
                </a:solidFill>
              </a:rPr>
              <a:t>Your </a:t>
            </a:r>
            <a:r>
              <a:rPr lang="en-US" sz="1600" b="1" dirty="0">
                <a:solidFill>
                  <a:srgbClr val="3333FF"/>
                </a:solidFill>
              </a:rPr>
              <a:t>Personal Reflection or Affirmation: </a:t>
            </a:r>
            <a:r>
              <a:rPr lang="en-US" sz="1600" b="1" dirty="0"/>
              <a:t>Because of my Resurrected, Living Lord Jesus Christ I . . </a:t>
            </a:r>
            <a:r>
              <a:rPr lang="en-US" sz="1600" b="1" dirty="0" smtClean="0"/>
              <a:t>.</a:t>
            </a:r>
            <a:endParaRPr lang="en-US" sz="1600" dirty="0">
              <a:solidFill>
                <a:srgbClr val="3333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10707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596" y="0"/>
            <a:ext cx="893320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pPr algn="ctr"/>
            <a:r>
              <a:rPr lang="en-US" sz="1200" dirty="0"/>
              <a:t> 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r>
              <a:rPr lang="en-US" sz="1600" dirty="0" smtClean="0"/>
              <a:t>1 Corinthians 15:54 King James Version </a:t>
            </a:r>
          </a:p>
          <a:p>
            <a:r>
              <a:rPr lang="en-US" sz="1600" dirty="0" smtClean="0"/>
              <a:t>So </a:t>
            </a:r>
            <a:r>
              <a:rPr lang="en-US" sz="1600" dirty="0"/>
              <a:t>when this corruptible shall have put on </a:t>
            </a:r>
            <a:r>
              <a:rPr lang="en-US" sz="1600" b="1" dirty="0" smtClean="0">
                <a:solidFill>
                  <a:srgbClr val="C00000"/>
                </a:solidFill>
              </a:rPr>
              <a:t>INCORRUPTION</a:t>
            </a:r>
            <a:r>
              <a:rPr lang="en-US" sz="1600" dirty="0" smtClean="0"/>
              <a:t>, </a:t>
            </a:r>
            <a:r>
              <a:rPr lang="en-US" sz="1600" dirty="0"/>
              <a:t>and this mortal shall have put on </a:t>
            </a:r>
            <a:r>
              <a:rPr lang="en-US" sz="1600" b="1" dirty="0" smtClean="0">
                <a:solidFill>
                  <a:srgbClr val="C00000"/>
                </a:solidFill>
              </a:rPr>
              <a:t>IMMORTALITY</a:t>
            </a:r>
            <a:r>
              <a:rPr lang="en-US" sz="1600" dirty="0" smtClean="0"/>
              <a:t>, </a:t>
            </a:r>
            <a:r>
              <a:rPr lang="en-US" sz="1600" dirty="0"/>
              <a:t>then shall be brought to pass the saying that is written, Death is </a:t>
            </a:r>
            <a:r>
              <a:rPr lang="en-US" sz="1600" b="1" dirty="0"/>
              <a:t>swallowed up </a:t>
            </a:r>
            <a:r>
              <a:rPr lang="en-US" sz="1600" dirty="0"/>
              <a:t>(Greek</a:t>
            </a:r>
            <a:r>
              <a:rPr lang="en-US" sz="1600" dirty="0" smtClean="0"/>
              <a:t>: Literally, </a:t>
            </a:r>
            <a:r>
              <a:rPr lang="en-US" sz="1600" i="1" dirty="0" smtClean="0"/>
              <a:t>katapin</a:t>
            </a:r>
            <a:r>
              <a:rPr lang="en-US" sz="1600" i="1" dirty="0" smtClean="0">
                <a:latin typeface="Arial"/>
                <a:cs typeface="Arial"/>
              </a:rPr>
              <a:t>ō</a:t>
            </a:r>
            <a:r>
              <a:rPr lang="en-US" sz="1600" dirty="0" smtClean="0"/>
              <a:t> – to drink down (</a:t>
            </a:r>
            <a:r>
              <a:rPr lang="el-GR" sz="1600" i="1" dirty="0" smtClean="0"/>
              <a:t>καταπίνω</a:t>
            </a:r>
            <a:r>
              <a:rPr lang="en-US" sz="1600" dirty="0" smtClean="0"/>
              <a:t>); Used figuratively here to mean,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eath is swallowed</a:t>
            </a:r>
            <a:r>
              <a:rPr lang="en-US" sz="1600" dirty="0"/>
              <a:t>, gulped </a:t>
            </a:r>
            <a:r>
              <a:rPr lang="en-US" sz="1600" dirty="0" smtClean="0"/>
              <a:t>down, i.e.. devoured, completely destroyed, consumed) </a:t>
            </a:r>
          </a:p>
          <a:p>
            <a:r>
              <a:rPr lang="en-US" sz="1600" dirty="0" smtClean="0"/>
              <a:t>in (by) victory. </a:t>
            </a:r>
            <a:r>
              <a:rPr lang="en-US" sz="1600" i="1" dirty="0" smtClean="0"/>
              <a:t>Katapin</a:t>
            </a:r>
            <a:r>
              <a:rPr lang="en-US" sz="1600" i="1" dirty="0" smtClean="0">
                <a:latin typeface="Arial"/>
                <a:cs typeface="Arial"/>
              </a:rPr>
              <a:t>ō</a:t>
            </a:r>
            <a:r>
              <a:rPr lang="en-US" sz="1600" dirty="0" smtClean="0"/>
              <a:t> to </a:t>
            </a:r>
            <a:r>
              <a:rPr lang="en-US" sz="1600" b="1" dirty="0" smtClean="0"/>
              <a:t>CAUSE THE END OF SOMETHING </a:t>
            </a:r>
            <a:r>
              <a:rPr lang="en-US" sz="1600" dirty="0" smtClean="0"/>
              <a:t>– here </a:t>
            </a:r>
            <a:r>
              <a:rPr lang="en-US" sz="1600" dirty="0" smtClean="0">
                <a:solidFill>
                  <a:srgbClr val="C00000"/>
                </a:solidFill>
                <a:latin typeface="Blazed" panose="00000400000000000000" pitchFamily="2" charset="0"/>
              </a:rPr>
              <a:t>DEATH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                                           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Acts 3:15 King James Version </a:t>
            </a:r>
          </a:p>
          <a:p>
            <a:r>
              <a:rPr lang="en-US" sz="1600" dirty="0"/>
              <a:t>And killed the </a:t>
            </a:r>
            <a:r>
              <a:rPr lang="en-US" sz="1600" b="1" dirty="0">
                <a:solidFill>
                  <a:srgbClr val="C00000"/>
                </a:solidFill>
              </a:rPr>
              <a:t>Prince of life</a:t>
            </a:r>
            <a:r>
              <a:rPr lang="en-US" sz="1600" dirty="0"/>
              <a:t>, whom God hath raised </a:t>
            </a:r>
            <a:r>
              <a:rPr lang="en-US" sz="1600" dirty="0" smtClean="0"/>
              <a:t>from </a:t>
            </a:r>
            <a:r>
              <a:rPr lang="en-US" sz="1600" dirty="0"/>
              <a:t>the dead; whereof we are witnesses.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 smtClean="0">
                <a:solidFill>
                  <a:srgbClr val="3333FF"/>
                </a:solidFill>
              </a:rPr>
              <a:t>Exposition Part 1:</a:t>
            </a:r>
          </a:p>
          <a:p>
            <a:endParaRPr lang="en-US" sz="1600" b="1" dirty="0">
              <a:solidFill>
                <a:srgbClr val="3333FF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“Prince of life”: </a:t>
            </a:r>
            <a:r>
              <a:rPr lang="en-US" sz="1600" i="1" dirty="0"/>
              <a:t>ton archēgon tēs zōēs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(τὸν Ἀρχηγὸν τῆς ζωῆς)</a:t>
            </a:r>
          </a:p>
          <a:p>
            <a:r>
              <a:rPr lang="en-US" sz="1600" dirty="0"/>
              <a:t>The Prince, Originator, Author, Founder, Leader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See </a:t>
            </a:r>
            <a:r>
              <a:rPr lang="en-US" sz="1600" dirty="0" smtClean="0"/>
              <a:t>the King </a:t>
            </a:r>
            <a:r>
              <a:rPr lang="en-US" sz="1600" dirty="0"/>
              <a:t>James </a:t>
            </a:r>
            <a:r>
              <a:rPr lang="en-US" sz="1600" dirty="0" smtClean="0"/>
              <a:t>Version’s translations </a:t>
            </a:r>
            <a:r>
              <a:rPr lang="en-US" sz="1600" dirty="0"/>
              <a:t>of this Greek </a:t>
            </a:r>
            <a:r>
              <a:rPr lang="en-US" sz="1600" dirty="0" smtClean="0"/>
              <a:t>word in </a:t>
            </a:r>
            <a:r>
              <a:rPr lang="en-US" sz="1600" dirty="0"/>
              <a:t>various </a:t>
            </a:r>
            <a:r>
              <a:rPr lang="en-US" sz="1600" dirty="0" smtClean="0"/>
              <a:t>contexts.</a:t>
            </a:r>
            <a:endParaRPr lang="en-US" sz="1600" dirty="0"/>
          </a:p>
          <a:p>
            <a:r>
              <a:rPr lang="en-US" sz="1600" dirty="0"/>
              <a:t>Acts 3:15 “</a:t>
            </a:r>
            <a:r>
              <a:rPr lang="en-US" sz="1600" b="1" dirty="0">
                <a:solidFill>
                  <a:srgbClr val="C00000"/>
                </a:solidFill>
              </a:rPr>
              <a:t>Prince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of life</a:t>
            </a:r>
            <a:r>
              <a:rPr lang="en-US" sz="1600" dirty="0" smtClean="0"/>
              <a:t>” Acts </a:t>
            </a:r>
            <a:r>
              <a:rPr lang="en-US" sz="1600" dirty="0"/>
              <a:t>5:31 “a </a:t>
            </a:r>
            <a:r>
              <a:rPr lang="en-US" sz="1600" b="1" dirty="0">
                <a:solidFill>
                  <a:srgbClr val="C00000"/>
                </a:solidFill>
              </a:rPr>
              <a:t>Prince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and a Saviour</a:t>
            </a:r>
            <a:r>
              <a:rPr lang="en-US" sz="1600" dirty="0" smtClean="0"/>
              <a:t>”  Hebrews </a:t>
            </a:r>
            <a:r>
              <a:rPr lang="en-US" sz="1600" dirty="0"/>
              <a:t>2:10 “the </a:t>
            </a:r>
            <a:r>
              <a:rPr lang="en-US" sz="1600" b="1" dirty="0">
                <a:solidFill>
                  <a:srgbClr val="C00000"/>
                </a:solidFill>
              </a:rPr>
              <a:t>captain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of their salvation</a:t>
            </a:r>
            <a:r>
              <a:rPr lang="en-US" sz="1600" dirty="0" smtClean="0"/>
              <a:t>” Hebrews </a:t>
            </a:r>
            <a:r>
              <a:rPr lang="en-US" sz="1600" dirty="0"/>
              <a:t>12:2 “the </a:t>
            </a:r>
            <a:r>
              <a:rPr lang="en-US" sz="1600" b="1" dirty="0">
                <a:solidFill>
                  <a:srgbClr val="C00000"/>
                </a:solidFill>
              </a:rPr>
              <a:t>author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and finisher </a:t>
            </a:r>
            <a:r>
              <a:rPr lang="en-US" sz="1600" dirty="0" smtClean="0"/>
              <a:t>(Greek: “perfecter” of </a:t>
            </a:r>
            <a:r>
              <a:rPr lang="en-US" sz="1600" dirty="0"/>
              <a:t>our faith</a:t>
            </a:r>
            <a:r>
              <a:rPr lang="en-US" sz="1600" dirty="0" smtClean="0"/>
              <a:t>”)</a:t>
            </a:r>
            <a:endParaRPr lang="en-US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10707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48" y="2209800"/>
            <a:ext cx="75805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6" y="3109714"/>
            <a:ext cx="7754584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05354"/>
            <a:ext cx="4953000" cy="607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5732"/>
            <a:ext cx="8991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Castellar" panose="020A0402060406010301" pitchFamily="18" charset="0"/>
              </a:rPr>
              <a:t>The</a:t>
            </a:r>
            <a:r>
              <a:rPr lang="en-US" sz="2000" b="1" dirty="0">
                <a:solidFill>
                  <a:srgbClr val="0000CC"/>
                </a:solidFill>
                <a:latin typeface="Castellar" panose="020A0402060406010301" pitchFamily="18" charset="0"/>
              </a:rPr>
              <a:t> last enemy that shall be destroyed is death</a:t>
            </a:r>
            <a:r>
              <a:rPr lang="en-US" sz="2000" b="1" dirty="0" smtClean="0">
                <a:solidFill>
                  <a:srgbClr val="0000CC"/>
                </a:solidFill>
                <a:latin typeface="Castellar" panose="020A0402060406010301" pitchFamily="18" charset="0"/>
              </a:rPr>
              <a:t>.</a:t>
            </a:r>
            <a:r>
              <a:rPr lang="en-US" sz="2000" b="1" dirty="0">
                <a:solidFill>
                  <a:srgbClr val="0000CC"/>
                </a:solidFill>
                <a:latin typeface="Castellar" panose="020A0402060406010301" pitchFamily="18" charset="0"/>
              </a:rPr>
              <a:t> </a:t>
            </a:r>
            <a:endParaRPr lang="en-US" sz="2000" b="1" dirty="0" smtClean="0">
              <a:solidFill>
                <a:srgbClr val="0000CC"/>
              </a:solidFill>
              <a:latin typeface="Castellar" panose="020A0402060406010301" pitchFamily="18" charset="0"/>
            </a:endParaRPr>
          </a:p>
          <a:p>
            <a:pPr algn="r"/>
            <a:r>
              <a:rPr lang="en-US" sz="2000" dirty="0" smtClean="0"/>
              <a:t>1 </a:t>
            </a:r>
            <a:r>
              <a:rPr lang="en-US" sz="2000" dirty="0"/>
              <a:t>Corinthians </a:t>
            </a:r>
            <a:r>
              <a:rPr lang="en-US" sz="2000" dirty="0" smtClean="0"/>
              <a:t>15:26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93533" y="4074193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Formerly: Public Enemy #1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5" y="533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Acts 3:15 King James Version </a:t>
            </a:r>
          </a:p>
          <a:p>
            <a:r>
              <a:rPr lang="en-US" sz="1600" dirty="0"/>
              <a:t>And killed the Prince of life, whom God hath raised </a:t>
            </a:r>
            <a:r>
              <a:rPr lang="en-US" sz="1600" b="1" dirty="0">
                <a:solidFill>
                  <a:srgbClr val="C00000"/>
                </a:solidFill>
              </a:rPr>
              <a:t>from the dead</a:t>
            </a:r>
            <a:r>
              <a:rPr lang="en-US" sz="1600" dirty="0"/>
              <a:t>; whereof we are witnesses.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 smtClean="0">
                <a:solidFill>
                  <a:srgbClr val="3333FF"/>
                </a:solidFill>
              </a:rPr>
              <a:t>Exposition Part 2:</a:t>
            </a:r>
            <a:endParaRPr lang="en-US" sz="1600" b="1" dirty="0">
              <a:solidFill>
                <a:srgbClr val="3333FF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“from the dead”: </a:t>
            </a:r>
            <a:r>
              <a:rPr lang="en-US" sz="1600" dirty="0"/>
              <a:t>Greek literally “out of dead (</a:t>
            </a:r>
            <a:r>
              <a:rPr lang="en-US" sz="1600" b="1" i="1" dirty="0"/>
              <a:t>plural</a:t>
            </a:r>
            <a:r>
              <a:rPr lang="en-US" sz="1600" dirty="0"/>
              <a:t> = dead ones, corpses) Free  translation “out from among the corpses” or more simply “out from among the dead.” </a:t>
            </a:r>
          </a:p>
          <a:p>
            <a:r>
              <a:rPr lang="en-US" sz="1600" dirty="0" smtClean="0"/>
              <a:t>See the next slide for more </a:t>
            </a:r>
            <a:r>
              <a:rPr lang="en-US" sz="1600" dirty="0"/>
              <a:t>on the Greek word preposition, “</a:t>
            </a:r>
            <a:r>
              <a:rPr lang="en-US" sz="1600" b="1" i="1" dirty="0"/>
              <a:t>ek</a:t>
            </a:r>
            <a:r>
              <a:rPr lang="en-US" sz="1600" dirty="0" smtClean="0"/>
              <a:t>.” </a:t>
            </a:r>
            <a:r>
              <a:rPr lang="en-US" sz="1600" dirty="0"/>
              <a:t>to come out from </a:t>
            </a:r>
            <a:r>
              <a:rPr lang="en-US" sz="1600" dirty="0" smtClean="0"/>
              <a:t>WITHIN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1066800" y="3505200"/>
            <a:ext cx="3352800" cy="3124200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09377"/>
            <a:ext cx="304800" cy="73882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93" y="3692364"/>
            <a:ext cx="304800" cy="738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3" y="5539422"/>
            <a:ext cx="304800" cy="73882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70011"/>
            <a:ext cx="304800" cy="73882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31188"/>
            <a:ext cx="304800" cy="73882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75" y="5627211"/>
            <a:ext cx="304800" cy="73882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9" y="5257800"/>
            <a:ext cx="304800" cy="738823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67377"/>
            <a:ext cx="304800" cy="73882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92365"/>
            <a:ext cx="304800" cy="73882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1" y="3897659"/>
            <a:ext cx="304800" cy="738823"/>
          </a:xfrm>
          <a:prstGeom prst="rect">
            <a:avLst/>
          </a:prstGeom>
        </p:spPr>
      </p:pic>
      <p:sp>
        <p:nvSpPr>
          <p:cNvPr id="21" name="Text Box 18"/>
          <p:cNvSpPr txBox="1"/>
          <p:nvPr/>
        </p:nvSpPr>
        <p:spPr>
          <a:xfrm>
            <a:off x="1905000" y="4648200"/>
            <a:ext cx="16562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663300"/>
                </a:solidFill>
                <a:effectLst/>
                <a:latin typeface="Engravers MT"/>
                <a:ea typeface="Times New Roman"/>
                <a:cs typeface="Times New Roman"/>
              </a:rPr>
              <a:t>JESUS</a:t>
            </a:r>
            <a:endParaRPr lang="en-US" sz="1200" dirty="0">
              <a:solidFill>
                <a:srgbClr val="6633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33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6091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RESURRECTION OF CHRIST AND  </a:t>
            </a:r>
          </a:p>
          <a:p>
            <a:pPr algn="ctr"/>
            <a:r>
              <a:rPr lang="en-US" sz="1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SIGNIFICANCE OF THE GREEK PREPOSITION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“EK”</a:t>
            </a:r>
          </a:p>
          <a:p>
            <a:endParaRPr lang="en-US" sz="1600" dirty="0" smtClean="0"/>
          </a:p>
          <a:p>
            <a:r>
              <a:rPr lang="en-US" sz="1600" dirty="0" smtClean="0"/>
              <a:t>Acts </a:t>
            </a:r>
            <a:r>
              <a:rPr lang="en-US" sz="1600" dirty="0"/>
              <a:t>3:15 King James Version </a:t>
            </a:r>
          </a:p>
          <a:p>
            <a:r>
              <a:rPr lang="en-US" sz="1600" dirty="0"/>
              <a:t>And killed the Prince of life, whom God hath raised </a:t>
            </a:r>
            <a:r>
              <a:rPr lang="en-US" sz="1600" b="1" dirty="0">
                <a:solidFill>
                  <a:srgbClr val="C00000"/>
                </a:solidFill>
              </a:rPr>
              <a:t>from the dead</a:t>
            </a:r>
            <a:r>
              <a:rPr lang="en-US" sz="1600" dirty="0"/>
              <a:t>; whereof we are witnesses.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 smtClean="0">
                <a:solidFill>
                  <a:srgbClr val="3333FF"/>
                </a:solidFill>
              </a:rPr>
              <a:t>Exposition </a:t>
            </a:r>
            <a:r>
              <a:rPr lang="en-US" sz="1600" b="1" dirty="0">
                <a:solidFill>
                  <a:srgbClr val="3333FF"/>
                </a:solidFill>
              </a:rPr>
              <a:t>Part 2</a:t>
            </a:r>
            <a:r>
              <a:rPr lang="en-US" sz="1600" b="1" dirty="0" smtClean="0">
                <a:solidFill>
                  <a:srgbClr val="3333FF"/>
                </a:solidFill>
              </a:rPr>
              <a:t>:</a:t>
            </a:r>
            <a:endParaRPr lang="en-US" sz="1600" b="1" dirty="0">
              <a:solidFill>
                <a:srgbClr val="3333FF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“from the dead”: </a:t>
            </a:r>
            <a:r>
              <a:rPr lang="en-US" sz="1600" dirty="0"/>
              <a:t>Greek literally “out of dead (</a:t>
            </a:r>
            <a:r>
              <a:rPr lang="en-US" sz="1600" b="1" i="1" dirty="0"/>
              <a:t>plural</a:t>
            </a:r>
            <a:r>
              <a:rPr lang="en-US" sz="1600" dirty="0"/>
              <a:t> = dead ones, corpses) Free  translation “out from among the corpses” or more simply “out from among the dead.” </a:t>
            </a:r>
          </a:p>
          <a:p>
            <a:r>
              <a:rPr lang="en-US" sz="1600" dirty="0"/>
              <a:t>More on the Greek word preposition, “</a:t>
            </a:r>
            <a:r>
              <a:rPr lang="en-US" sz="1600" b="1" i="1" dirty="0" smtClean="0"/>
              <a:t>ek </a:t>
            </a:r>
            <a:r>
              <a:rPr lang="en-US" sz="1600" i="1" dirty="0" smtClean="0"/>
              <a:t>also, </a:t>
            </a:r>
            <a:r>
              <a:rPr lang="en-US" sz="1600" b="1" i="1" dirty="0" smtClean="0"/>
              <a:t>ex</a:t>
            </a:r>
            <a:r>
              <a:rPr lang="en-US" sz="1000" b="1" i="1" dirty="0" smtClean="0"/>
              <a:t> </a:t>
            </a:r>
            <a:r>
              <a:rPr lang="en-US" sz="1600" dirty="0" smtClean="0"/>
              <a:t>” to come out from WITHIN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/>
              <a:t>Because of my Resurrected, Living Lord Jesus Christ I . . .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3505200"/>
            <a:ext cx="3352800" cy="3124200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09377"/>
            <a:ext cx="304800" cy="73882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93" y="3692364"/>
            <a:ext cx="304800" cy="738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3" y="5539422"/>
            <a:ext cx="304800" cy="73882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70011"/>
            <a:ext cx="304800" cy="73882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31188"/>
            <a:ext cx="304800" cy="73882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75" y="5627211"/>
            <a:ext cx="304800" cy="73882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9" y="5257800"/>
            <a:ext cx="304800" cy="738823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67377"/>
            <a:ext cx="304800" cy="73882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92365"/>
            <a:ext cx="304800" cy="73882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1" y="3897659"/>
            <a:ext cx="304800" cy="738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5377" y="4494901"/>
            <a:ext cx="878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rgbClr val="663300"/>
                </a:solidFill>
              </a:rPr>
              <a:t>ex</a:t>
            </a:r>
            <a:endParaRPr lang="en-US" sz="4800" dirty="0">
              <a:solidFill>
                <a:srgbClr val="6633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09218" y="4494901"/>
            <a:ext cx="2224781" cy="914401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82" y="3657600"/>
            <a:ext cx="3418318" cy="27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0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ym typeface="Wingdings 2"/>
              </a:rPr>
              <a:t></a:t>
            </a:r>
            <a:r>
              <a:rPr lang="en-US" sz="3200" b="1" dirty="0" smtClean="0"/>
              <a:t>     </a:t>
            </a:r>
            <a:r>
              <a:rPr lang="en-US" sz="3200" b="1" dirty="0" smtClean="0">
                <a:solidFill>
                  <a:srgbClr val="3333FF"/>
                </a:solidFill>
              </a:rPr>
              <a:t>INTRODUCTION</a:t>
            </a:r>
            <a:r>
              <a:rPr lang="en-US" sz="3200" b="1" dirty="0" smtClean="0"/>
              <a:t>     </a:t>
            </a:r>
            <a:r>
              <a:rPr lang="en-US" sz="3200" b="1" dirty="0">
                <a:sym typeface="Wingdings 2"/>
              </a:rPr>
              <a:t></a:t>
            </a:r>
            <a:r>
              <a:rPr lang="en-US" sz="3200" b="1" dirty="0"/>
              <a:t> </a:t>
            </a:r>
            <a:endParaRPr lang="en-US" sz="3200" dirty="0"/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rgbClr val="3333FF"/>
                </a:solidFill>
              </a:rPr>
              <a:t>                           </a:t>
            </a:r>
            <a:r>
              <a:rPr lang="en-US" b="1" dirty="0" smtClean="0">
                <a:solidFill>
                  <a:srgbClr val="3333FF"/>
                </a:solidFill>
              </a:rPr>
              <a:t>ANASTASIS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/>
              <a:t>pronounced: ah-</a:t>
            </a:r>
            <a:r>
              <a:rPr lang="en-US" b="1" dirty="0"/>
              <a:t>NAH</a:t>
            </a:r>
            <a:r>
              <a:rPr lang="en-US" dirty="0"/>
              <a:t>-stah-sis) is perhaps </a:t>
            </a:r>
            <a:endParaRPr lang="en-US" dirty="0" smtClean="0"/>
          </a:p>
          <a:p>
            <a:r>
              <a:rPr lang="en-US" dirty="0" smtClean="0"/>
              <a:t>                              the </a:t>
            </a:r>
            <a:r>
              <a:rPr lang="en-US" dirty="0"/>
              <a:t>MOST power-FULL word in Christianity regarding </a:t>
            </a:r>
            <a:r>
              <a:rPr lang="en-US" dirty="0" smtClean="0"/>
              <a:t>our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salvation</a:t>
            </a:r>
            <a:r>
              <a:rPr lang="en-US" dirty="0"/>
              <a:t>. It is </a:t>
            </a:r>
            <a:r>
              <a:rPr lang="en-US" dirty="0" smtClean="0"/>
              <a:t>translated, </a:t>
            </a:r>
            <a:r>
              <a:rPr lang="en-US" dirty="0"/>
              <a:t>“resurrection.” </a:t>
            </a:r>
            <a:r>
              <a:rPr lang="en-US" dirty="0" smtClean="0"/>
              <a:t>I </a:t>
            </a:r>
            <a:r>
              <a:rPr lang="en-US" dirty="0"/>
              <a:t>really </a:t>
            </a:r>
            <a:r>
              <a:rPr lang="en-US" dirty="0" smtClean="0"/>
              <a:t>like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this </a:t>
            </a:r>
            <a:r>
              <a:rPr lang="en-US" dirty="0"/>
              <a:t>power-FULL word and its literal meaning. </a:t>
            </a:r>
            <a:r>
              <a:rPr lang="en-US" i="1" dirty="0" smtClean="0"/>
              <a:t>Anastasis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</a:t>
            </a:r>
            <a:r>
              <a:rPr lang="en-US" dirty="0" smtClean="0"/>
              <a:t>is </a:t>
            </a:r>
            <a:r>
              <a:rPr lang="en-US" dirty="0"/>
              <a:t>composed of two Greek words: stand (</a:t>
            </a:r>
            <a:r>
              <a:rPr lang="en-US" i="1" dirty="0" err="1" smtClean="0"/>
              <a:t>st</a:t>
            </a:r>
            <a:r>
              <a:rPr lang="el-GR" i="1" dirty="0" smtClean="0"/>
              <a:t>ά</a:t>
            </a:r>
            <a:r>
              <a:rPr lang="en-US" i="1" dirty="0" smtClean="0"/>
              <a:t>sis</a:t>
            </a:r>
            <a:r>
              <a:rPr lang="en-US" dirty="0"/>
              <a:t>) and up </a:t>
            </a:r>
            <a:r>
              <a:rPr lang="en-US" dirty="0" smtClean="0"/>
              <a:t>(</a:t>
            </a:r>
            <a:r>
              <a:rPr lang="en-US" i="1" dirty="0" smtClean="0"/>
              <a:t>an</a:t>
            </a:r>
            <a:r>
              <a:rPr lang="el-GR" i="1" dirty="0" smtClean="0">
                <a:latin typeface="Trebuchet MS"/>
              </a:rPr>
              <a:t>ά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                                           </a:t>
            </a:r>
            <a:r>
              <a:rPr lang="en-US" b="1" dirty="0" smtClean="0"/>
              <a:t>Yes</a:t>
            </a:r>
            <a:r>
              <a:rPr lang="en-US" b="1" dirty="0"/>
              <a:t>, literally meaning to </a:t>
            </a:r>
            <a:r>
              <a:rPr lang="en-US" b="1" dirty="0">
                <a:solidFill>
                  <a:srgbClr val="9900CC"/>
                </a:solidFill>
              </a:rPr>
              <a:t>STAND UP</a:t>
            </a:r>
            <a:r>
              <a:rPr lang="en-US" b="1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 really love that literal STAND UP idea and the resurrection of Jesus Christ </a:t>
            </a:r>
            <a:r>
              <a:rPr lang="en-US" b="1" dirty="0">
                <a:solidFill>
                  <a:srgbClr val="3333FF"/>
                </a:solidFill>
              </a:rPr>
              <a:t>out from among dead bodies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/>
              <a:t>(dead folks), which is also a more literal rendering of our English phrase “from the dead.” Jesus walked out from (surrounded by) dead corpses, dead people – the DEAD!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Here </a:t>
            </a:r>
            <a:r>
              <a:rPr lang="en-US" dirty="0"/>
              <a:t>is my </a:t>
            </a:r>
            <a:r>
              <a:rPr lang="en-US" dirty="0" smtClean="0"/>
              <a:t>listing </a:t>
            </a:r>
            <a:r>
              <a:rPr lang="en-US" dirty="0"/>
              <a:t>of </a:t>
            </a:r>
            <a:r>
              <a:rPr lang="en-US" b="1" dirty="0" smtClean="0">
                <a:solidFill>
                  <a:srgbClr val="3333FF"/>
                </a:solidFill>
              </a:rPr>
              <a:t>10 </a:t>
            </a:r>
            <a:r>
              <a:rPr lang="en-US" b="1" dirty="0">
                <a:solidFill>
                  <a:srgbClr val="3333FF"/>
                </a:solidFill>
              </a:rPr>
              <a:t>Personal Benefits </a:t>
            </a:r>
            <a:r>
              <a:rPr lang="en-US" dirty="0"/>
              <a:t>(at least ten) of the Resurrection of Jesus, the Christ for believers. I’ll give them individually with </a:t>
            </a:r>
            <a:r>
              <a:rPr lang="en-US" b="1" dirty="0">
                <a:solidFill>
                  <a:srgbClr val="3333FF"/>
                </a:solidFill>
              </a:rPr>
              <a:t>Scriptures</a:t>
            </a:r>
            <a:r>
              <a:rPr lang="en-US" dirty="0"/>
              <a:t> and an invitation for you to </a:t>
            </a:r>
            <a:r>
              <a:rPr lang="en-US" dirty="0" smtClean="0"/>
              <a:t>“</a:t>
            </a:r>
            <a:r>
              <a:rPr lang="en-US" b="1" dirty="0">
                <a:solidFill>
                  <a:srgbClr val="3333FF"/>
                </a:solidFill>
              </a:rPr>
              <a:t>Your Personal Reflection or </a:t>
            </a:r>
            <a:r>
              <a:rPr lang="en-US" b="1" dirty="0" smtClean="0">
                <a:solidFill>
                  <a:srgbClr val="3333FF"/>
                </a:solidFill>
              </a:rPr>
              <a:t>Affirmation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400" b="1" dirty="0" smtClean="0">
                <a:solidFill>
                  <a:srgbClr val="9900CC"/>
                </a:solidFill>
              </a:rPr>
              <a:t>Be </a:t>
            </a:r>
            <a:r>
              <a:rPr lang="en-US" sz="2400" b="1" dirty="0">
                <a:solidFill>
                  <a:srgbClr val="9900CC"/>
                </a:solidFill>
              </a:rPr>
              <a:t>Blessed in His Resurrection Power,</a:t>
            </a:r>
          </a:p>
          <a:p>
            <a:r>
              <a:rPr lang="en-US" sz="2400" b="1" dirty="0">
                <a:solidFill>
                  <a:srgbClr val="9900CC"/>
                </a:solidFill>
              </a:rPr>
              <a:t>KH</a:t>
            </a:r>
          </a:p>
          <a:p>
            <a:r>
              <a:rPr lang="en-US" sz="2400" b="1" dirty="0">
                <a:solidFill>
                  <a:srgbClr val="9900CC"/>
                </a:solidFill>
              </a:rPr>
              <a:t>Your Coach</a:t>
            </a:r>
          </a:p>
        </p:txBody>
      </p:sp>
      <p:pic>
        <p:nvPicPr>
          <p:cNvPr id="4" name="Picture 2" descr="Image result for empty tomb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78925"/>
            <a:ext cx="229061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1" y="914400"/>
            <a:ext cx="201285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55" y="2057400"/>
            <a:ext cx="3185445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You can request this page/poster format (PDF) for the 10 Personal Benefits.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Go to Threebibleteachers.com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or send a request to: </a:t>
            </a:r>
            <a:r>
              <a:rPr lang="en-US" b="1" dirty="0" smtClean="0">
                <a:solidFill>
                  <a:srgbClr val="3333FF"/>
                </a:solidFill>
              </a:rPr>
              <a:t>kh@kenhammonds.com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511037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3400"/>
            <a:ext cx="91249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" y="86380"/>
            <a:ext cx="912495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3333FF"/>
                </a:solidFill>
                <a:latin typeface="Arial Black" panose="020B0A04020102020204" pitchFamily="34" charset="0"/>
              </a:rPr>
              <a:t>See the KH “</a:t>
            </a:r>
            <a:r>
              <a:rPr lang="en-US" sz="30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Encore</a:t>
            </a:r>
            <a:r>
              <a:rPr lang="en-US" sz="3000" dirty="0" smtClean="0">
                <a:solidFill>
                  <a:srgbClr val="3333FF"/>
                </a:solidFill>
                <a:latin typeface="Arial Black" panose="020B0A04020102020204" pitchFamily="34" charset="0"/>
              </a:rPr>
              <a:t>” Presentation of 2020</a:t>
            </a:r>
            <a:endParaRPr lang="en-US" sz="3000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13" y="61354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YOUTUBE TITLE: </a:t>
            </a:r>
            <a:r>
              <a:rPr lang="en-US" dirty="0" smtClean="0"/>
              <a:t>The </a:t>
            </a:r>
            <a:r>
              <a:rPr lang="en-US" dirty="0"/>
              <a:t>Easter [RESURRECTION] Celebration is EVERY Sunday, Part One</a:t>
            </a:r>
          </a:p>
          <a:p>
            <a:pPr algn="ctr"/>
            <a:r>
              <a:rPr lang="en-US" dirty="0" smtClean="0"/>
              <a:t>YouTube Search: </a:t>
            </a:r>
            <a:r>
              <a:rPr lang="en-US" b="1" i="1" dirty="0" err="1" smtClean="0">
                <a:solidFill>
                  <a:srgbClr val="3333FF"/>
                </a:solidFill>
              </a:rPr>
              <a:t>kenneth</a:t>
            </a:r>
            <a:r>
              <a:rPr lang="en-US" b="1" i="1" dirty="0" smtClean="0">
                <a:solidFill>
                  <a:srgbClr val="3333FF"/>
                </a:solidFill>
              </a:rPr>
              <a:t> </a:t>
            </a:r>
            <a:r>
              <a:rPr lang="en-US" b="1" i="1" dirty="0" err="1" smtClean="0">
                <a:solidFill>
                  <a:srgbClr val="3333FF"/>
                </a:solidFill>
              </a:rPr>
              <a:t>hammonds</a:t>
            </a:r>
            <a:r>
              <a:rPr lang="en-US" b="1" i="1" dirty="0" smtClean="0">
                <a:solidFill>
                  <a:srgbClr val="3333FF"/>
                </a:solidFill>
              </a:rPr>
              <a:t> </a:t>
            </a:r>
            <a:r>
              <a:rPr lang="en-US" b="1" i="1" dirty="0" err="1" smtClean="0">
                <a:solidFill>
                  <a:srgbClr val="3333FF"/>
                </a:solidFill>
              </a:rPr>
              <a:t>easter</a:t>
            </a:r>
            <a:r>
              <a:rPr lang="en-US" b="1" i="1" dirty="0" smtClean="0">
                <a:solidFill>
                  <a:srgbClr val="3333FF"/>
                </a:solidFill>
              </a:rPr>
              <a:t> celebration</a:t>
            </a:r>
            <a:endParaRPr lang="en-US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883023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</a:t>
            </a:r>
            <a:r>
              <a:rPr lang="en-US" sz="1600" dirty="0" smtClean="0"/>
              <a:t>the Living Lord and Christ, and Abundant </a:t>
            </a:r>
            <a:r>
              <a:rPr lang="en-US" sz="1600" dirty="0"/>
              <a:t>Living In Him)</a:t>
            </a:r>
            <a:endParaRPr lang="en-US" sz="1600" b="1" dirty="0"/>
          </a:p>
          <a:p>
            <a:r>
              <a:rPr lang="en-US" sz="1200" dirty="0"/>
              <a:t> 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Personal Benefit #1 </a:t>
            </a:r>
            <a:endParaRPr lang="en-US" sz="1600" dirty="0">
              <a:solidFill>
                <a:srgbClr val="3333FF"/>
              </a:solidFill>
            </a:endParaRPr>
          </a:p>
          <a:p>
            <a:r>
              <a:rPr lang="en-US" sz="1600" b="1" dirty="0"/>
              <a:t>You can conquer any fear invading your life.</a:t>
            </a:r>
            <a:endParaRPr lang="en-US" sz="1600" dirty="0"/>
          </a:p>
          <a:p>
            <a:endParaRPr lang="en-US" sz="1050" dirty="0" smtClean="0"/>
          </a:p>
          <a:p>
            <a:r>
              <a:rPr lang="en-US" sz="1600" dirty="0" smtClean="0"/>
              <a:t>Hebrews 2:15 New King James Version (NKJV) </a:t>
            </a:r>
          </a:p>
          <a:p>
            <a:r>
              <a:rPr lang="en-US" sz="1600" dirty="0" smtClean="0"/>
              <a:t>and release those who through fear of death were all their lifetime subject to bondage [NIV held in slavery]. (The resurrection of Christ quells and conquers the sometimes all-consuming fear of death.)</a:t>
            </a:r>
          </a:p>
          <a:p>
            <a:endParaRPr lang="en-US" sz="1050" dirty="0" smtClean="0"/>
          </a:p>
          <a:p>
            <a:r>
              <a:rPr lang="en-US" sz="1600" dirty="0" smtClean="0"/>
              <a:t>Psalm 27:1 King James Version (KJV)</a:t>
            </a:r>
            <a:endParaRPr lang="en-US" sz="1600" b="1" dirty="0" smtClean="0"/>
          </a:p>
          <a:p>
            <a:r>
              <a:rPr lang="en-US" sz="1600" dirty="0" smtClean="0"/>
              <a:t>The </a:t>
            </a:r>
            <a:r>
              <a:rPr lang="en-US" sz="1600" cap="small" dirty="0" smtClean="0"/>
              <a:t>Lord</a:t>
            </a:r>
            <a:r>
              <a:rPr lang="en-US" sz="1600" dirty="0" smtClean="0"/>
              <a:t> is my light and my salvation [Hebrew: </a:t>
            </a:r>
            <a:r>
              <a:rPr lang="en-US" sz="1600" b="1" dirty="0" smtClean="0">
                <a:solidFill>
                  <a:srgbClr val="9900CC"/>
                </a:solidFill>
              </a:rPr>
              <a:t>YES-shah</a:t>
            </a:r>
            <a:r>
              <a:rPr lang="en-US" sz="1600" dirty="0" smtClean="0"/>
              <a:t> = </a:t>
            </a:r>
            <a:r>
              <a:rPr lang="en-US" sz="1600" i="1" dirty="0" smtClean="0"/>
              <a:t>deliverance, rescue, safety, welfare</a:t>
            </a:r>
            <a:r>
              <a:rPr lang="en-US" sz="1600" dirty="0" smtClean="0"/>
              <a:t>]; whom shall I fear? the </a:t>
            </a:r>
            <a:r>
              <a:rPr lang="en-US" sz="1600" cap="small" dirty="0" smtClean="0"/>
              <a:t>Lord</a:t>
            </a:r>
            <a:r>
              <a:rPr lang="en-US" sz="1600" dirty="0" smtClean="0"/>
              <a:t> is the strength of my life; of whom shall I be afraid? </a:t>
            </a:r>
          </a:p>
          <a:p>
            <a:endParaRPr lang="en-US" sz="1100" dirty="0" smtClean="0"/>
          </a:p>
          <a:p>
            <a:r>
              <a:rPr lang="en-US" sz="1600" b="1" dirty="0" smtClean="0">
                <a:solidFill>
                  <a:srgbClr val="9900CC"/>
                </a:solidFill>
              </a:rPr>
              <a:t>Bible Study Note: Hebrew Word = Strong’s Concordance #H3468 (YES-shah) </a:t>
            </a:r>
          </a:p>
          <a:p>
            <a:r>
              <a:rPr lang="en-US" sz="1600" b="1" dirty="0" smtClean="0">
                <a:solidFill>
                  <a:srgbClr val="9900CC"/>
                </a:solidFill>
              </a:rPr>
              <a:t>Just type “</a:t>
            </a:r>
            <a:r>
              <a:rPr lang="en-US" sz="1600" b="1" dirty="0" smtClean="0">
                <a:solidFill>
                  <a:srgbClr val="C00000"/>
                </a:solidFill>
              </a:rPr>
              <a:t>Strong’s Hebrew 3468 </a:t>
            </a:r>
            <a:r>
              <a:rPr lang="en-US" sz="1600" b="1" dirty="0" err="1" smtClean="0">
                <a:solidFill>
                  <a:srgbClr val="C00000"/>
                </a:solidFill>
              </a:rPr>
              <a:t>biblehub</a:t>
            </a:r>
            <a:r>
              <a:rPr lang="en-US" sz="1600" b="1" dirty="0" smtClean="0">
                <a:solidFill>
                  <a:srgbClr val="9900CC"/>
                </a:solidFill>
              </a:rPr>
              <a:t>” in a search engine, you’ll see it. Note the parallel verses using this word to the right of the page.</a:t>
            </a:r>
          </a:p>
          <a:p>
            <a:r>
              <a:rPr lang="en-US" sz="1100" dirty="0"/>
              <a:t> 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Personal Question: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b="1" dirty="0"/>
              <a:t>What things are you afraid of (or afraid to face) in your daily living?</a:t>
            </a:r>
          </a:p>
          <a:p>
            <a:r>
              <a:rPr lang="en-US" sz="1200" dirty="0"/>
              <a:t> </a:t>
            </a:r>
          </a:p>
          <a:p>
            <a:r>
              <a:rPr lang="en-US" sz="1600" b="1" dirty="0" smtClean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 smtClean="0"/>
              <a:t>Because of my Resurrected, Living Lord Jesus Christ I . . .</a:t>
            </a:r>
          </a:p>
          <a:p>
            <a:endParaRPr lang="en-US" sz="1050" b="1" dirty="0" smtClean="0">
              <a:solidFill>
                <a:srgbClr val="3333FF"/>
              </a:solidFill>
            </a:endParaRPr>
          </a:p>
          <a:p>
            <a:r>
              <a:rPr lang="en-US" sz="1500" b="1" dirty="0" smtClean="0">
                <a:solidFill>
                  <a:srgbClr val="9900CC"/>
                </a:solidFill>
              </a:rPr>
              <a:t>SPECIAL SONG: </a:t>
            </a:r>
            <a:r>
              <a:rPr lang="en-US" sz="1500" b="1" dirty="0" smtClean="0">
                <a:solidFill>
                  <a:srgbClr val="3333FF"/>
                </a:solidFill>
              </a:rPr>
              <a:t>If fear seems to grip you far too often, this powerfully strong song will really speak to your need. (Watch it fully – It starts slowing and thoughtfully and then crescendoes.) </a:t>
            </a:r>
          </a:p>
          <a:p>
            <a:r>
              <a:rPr lang="en-US" sz="1500" b="1" dirty="0" smtClean="0">
                <a:solidFill>
                  <a:srgbClr val="3333FF"/>
                </a:solidFill>
              </a:rPr>
              <a:t>See on YouTube: </a:t>
            </a:r>
            <a:r>
              <a:rPr lang="it-IT" sz="1500" b="1" dirty="0" smtClean="0">
                <a:solidFill>
                  <a:srgbClr val="C00000"/>
                </a:solidFill>
              </a:rPr>
              <a:t>Veronica </a:t>
            </a:r>
            <a:r>
              <a:rPr lang="it-IT" sz="1500" b="1" dirty="0">
                <a:solidFill>
                  <a:srgbClr val="C00000"/>
                </a:solidFill>
              </a:rPr>
              <a:t>Petrucci (Angelo &amp; Veronica</a:t>
            </a:r>
            <a:r>
              <a:rPr lang="it-IT" sz="1500" b="1" dirty="0" smtClean="0">
                <a:solidFill>
                  <a:srgbClr val="C00000"/>
                </a:solidFill>
              </a:rPr>
              <a:t>) - </a:t>
            </a:r>
            <a:r>
              <a:rPr lang="it-IT" sz="1500" b="1" dirty="0">
                <a:solidFill>
                  <a:srgbClr val="C00000"/>
                </a:solidFill>
              </a:rPr>
              <a:t>No Fear on </a:t>
            </a:r>
            <a:r>
              <a:rPr lang="it-IT" sz="1500" b="1" dirty="0" smtClean="0">
                <a:solidFill>
                  <a:srgbClr val="C00000"/>
                </a:solidFill>
              </a:rPr>
              <a:t>TCT</a:t>
            </a:r>
            <a:endParaRPr lang="en-US" sz="1500" dirty="0">
              <a:solidFill>
                <a:srgbClr val="C0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9791"/>
            <a:ext cx="1219200" cy="92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2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939"/>
            <a:ext cx="875403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r>
              <a:rPr lang="en-US" sz="1200" dirty="0"/>
              <a:t> </a:t>
            </a:r>
            <a:endParaRPr lang="en-US" sz="1200" dirty="0" smtClean="0"/>
          </a:p>
          <a:p>
            <a:r>
              <a:rPr lang="en-US" sz="1600" b="1" dirty="0" smtClean="0">
                <a:solidFill>
                  <a:srgbClr val="3333FF"/>
                </a:solidFill>
              </a:rPr>
              <a:t>Personal </a:t>
            </a:r>
            <a:r>
              <a:rPr lang="en-US" sz="1600" b="1" dirty="0">
                <a:solidFill>
                  <a:srgbClr val="3333FF"/>
                </a:solidFill>
              </a:rPr>
              <a:t>Benefit </a:t>
            </a:r>
            <a:r>
              <a:rPr lang="en-US" sz="1600" b="1" dirty="0" smtClean="0">
                <a:solidFill>
                  <a:srgbClr val="3333FF"/>
                </a:solidFill>
              </a:rPr>
              <a:t>#2</a:t>
            </a:r>
          </a:p>
          <a:p>
            <a:r>
              <a:rPr lang="en-US" sz="1600" b="1" dirty="0"/>
              <a:t>You no longer need to see the future as a personal uncertainty. </a:t>
            </a:r>
            <a:r>
              <a:rPr lang="en-US" sz="1600" b="1" dirty="0" smtClean="0"/>
              <a:t>You </a:t>
            </a:r>
            <a:r>
              <a:rPr lang="en-US" sz="1600" b="1" dirty="0"/>
              <a:t>have certainty and confidence in Christ.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smtClean="0"/>
              <a:t>Philippians 1:6 New King James Version (NKJV)</a:t>
            </a:r>
          </a:p>
          <a:p>
            <a:r>
              <a:rPr lang="en-US" sz="1600" dirty="0" smtClean="0"/>
              <a:t>being confident of this very thing, that He who has begun a good work in you will complete </a:t>
            </a:r>
            <a:r>
              <a:rPr lang="en-US" sz="1600" i="1" dirty="0" smtClean="0"/>
              <a:t>it</a:t>
            </a:r>
            <a:r>
              <a:rPr lang="en-US" sz="1600" dirty="0" smtClean="0"/>
              <a:t> until the day of Jesus Christ;</a:t>
            </a:r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Proverbs 23:18 New International Version (NIV)</a:t>
            </a:r>
            <a:endParaRPr lang="en-US" sz="1600" b="1" dirty="0" smtClean="0"/>
          </a:p>
          <a:p>
            <a:r>
              <a:rPr lang="en-US" sz="1600" dirty="0" smtClean="0"/>
              <a:t>There is surely a future hope for you, and your hope will not be cut off.</a:t>
            </a:r>
          </a:p>
          <a:p>
            <a:r>
              <a:rPr lang="en-US" sz="1600" dirty="0" smtClean="0"/>
              <a:t> </a:t>
            </a:r>
          </a:p>
          <a:p>
            <a:r>
              <a:rPr lang="en-US" sz="1600" dirty="0" smtClean="0"/>
              <a:t>Jeremiah 29:11 New International Version (NIV)</a:t>
            </a:r>
            <a:endParaRPr lang="en-US" sz="1600" b="1" dirty="0" smtClean="0"/>
          </a:p>
          <a:p>
            <a:r>
              <a:rPr lang="en-US" sz="1600" dirty="0" smtClean="0"/>
              <a:t>“For I know the plans I have for you,” declares the </a:t>
            </a:r>
            <a:r>
              <a:rPr lang="en-US" sz="1600" cap="small" dirty="0" smtClean="0"/>
              <a:t>Lord</a:t>
            </a:r>
            <a:r>
              <a:rPr lang="en-US" sz="1600" dirty="0" smtClean="0"/>
              <a:t>, “plans to prosper you and not to harm you, plans to give you hope and a future.”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Personal Question: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What personal matter(s) of uncertainty do you privately have some (or great) concern(s)? [Please be honest with yourself and God.] 1 Peter 5:7 – casting [Greek = THROWING] all </a:t>
            </a:r>
            <a:r>
              <a:rPr lang="en-US" sz="1600" dirty="0"/>
              <a:t>your anxieties on him, because he cares for you</a:t>
            </a:r>
            <a:r>
              <a:rPr lang="en-US" sz="1600" dirty="0" smtClean="0"/>
              <a:t>. (English Standard)</a:t>
            </a:r>
          </a:p>
          <a:p>
            <a:endParaRPr lang="en-US" sz="1600" b="1" dirty="0" smtClean="0">
              <a:solidFill>
                <a:srgbClr val="3333FF"/>
              </a:solidFill>
            </a:endParaRPr>
          </a:p>
          <a:p>
            <a:r>
              <a:rPr lang="en-US" sz="1600" b="1" dirty="0" smtClean="0">
                <a:solidFill>
                  <a:srgbClr val="3333FF"/>
                </a:solidFill>
              </a:rPr>
              <a:t>Your Personal Reflection or Affirmation</a:t>
            </a:r>
            <a:r>
              <a:rPr lang="en-US" sz="1600" b="1" dirty="0">
                <a:solidFill>
                  <a:srgbClr val="3333FF"/>
                </a:solidFill>
              </a:rPr>
              <a:t>: </a:t>
            </a:r>
            <a:r>
              <a:rPr lang="en-US" sz="1600" b="1" dirty="0"/>
              <a:t>Because of my Resurrected, Living Lord Jesus Christ I . . 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3083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939"/>
            <a:ext cx="8754035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r>
              <a:rPr lang="en-US" sz="1200" dirty="0"/>
              <a:t> 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Personal Benefit #3</a:t>
            </a:r>
            <a:endParaRPr lang="en-US" sz="1600" dirty="0">
              <a:solidFill>
                <a:srgbClr val="3333FF"/>
              </a:solidFill>
            </a:endParaRPr>
          </a:p>
          <a:p>
            <a:r>
              <a:rPr lang="en-US" sz="1600" b="1" dirty="0"/>
              <a:t>You have the personal </a:t>
            </a:r>
            <a:r>
              <a:rPr lang="en-US" sz="1600" b="1" dirty="0" smtClean="0"/>
              <a:t>empowerment </a:t>
            </a:r>
            <a:r>
              <a:rPr lang="en-US" sz="1600" b="1" dirty="0"/>
              <a:t>to </a:t>
            </a:r>
            <a:r>
              <a:rPr lang="en-US" sz="1600" b="1" dirty="0" smtClean="0"/>
              <a:t>exceed far beyond your present resources.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Ephesians 1:19-20 New Revised Standard Version (NRSV)</a:t>
            </a:r>
          </a:p>
          <a:p>
            <a:r>
              <a:rPr lang="en-US" sz="1600" b="1" baseline="30000" dirty="0"/>
              <a:t>19 </a:t>
            </a:r>
            <a:r>
              <a:rPr lang="en-US" sz="1600" dirty="0"/>
              <a:t>and what is the </a:t>
            </a:r>
            <a:r>
              <a:rPr lang="en-US" sz="1600" b="1" dirty="0">
                <a:solidFill>
                  <a:srgbClr val="9900CC"/>
                </a:solidFill>
              </a:rPr>
              <a:t>immeasurable greatness of his power </a:t>
            </a:r>
            <a:r>
              <a:rPr lang="en-US" sz="1600" dirty="0"/>
              <a:t>for us who believe, according to the working of </a:t>
            </a:r>
            <a:r>
              <a:rPr lang="en-US" sz="1600" b="1" dirty="0">
                <a:solidFill>
                  <a:srgbClr val="9900CC"/>
                </a:solidFill>
              </a:rPr>
              <a:t>his great power</a:t>
            </a:r>
            <a:r>
              <a:rPr lang="en-US" sz="1600" dirty="0"/>
              <a:t>. </a:t>
            </a:r>
            <a:r>
              <a:rPr lang="en-US" sz="1600" b="1" baseline="30000" dirty="0"/>
              <a:t>20 </a:t>
            </a:r>
            <a:r>
              <a:rPr lang="en-US" sz="1600" dirty="0"/>
              <a:t>God put </a:t>
            </a:r>
            <a:r>
              <a:rPr lang="en-US" sz="1600" b="1" dirty="0">
                <a:solidFill>
                  <a:srgbClr val="9900CC"/>
                </a:solidFill>
              </a:rPr>
              <a:t>this power to work in Christ </a:t>
            </a:r>
            <a:r>
              <a:rPr lang="en-US" sz="1600" dirty="0"/>
              <a:t>when he raised him from the dead and seated him at his right hand in the heavenly </a:t>
            </a:r>
            <a:r>
              <a:rPr lang="en-US" sz="1600" dirty="0" smtClean="0"/>
              <a:t>places.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Philippians 4:13 New King James Version (NKJV)</a:t>
            </a:r>
          </a:p>
          <a:p>
            <a:r>
              <a:rPr lang="en-US" sz="1600" dirty="0"/>
              <a:t>I can do all things [</a:t>
            </a:r>
            <a:r>
              <a:rPr lang="en-US" sz="1600" b="1" i="1" dirty="0">
                <a:solidFill>
                  <a:srgbClr val="3333FF"/>
                </a:solidFill>
              </a:rPr>
              <a:t>anything God requires of me or approves of me doing</a:t>
            </a:r>
            <a:r>
              <a:rPr lang="en-US" sz="1600" dirty="0"/>
              <a:t>] through Christ who strengthens me.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Ephesians 3:20 King James Version (KJV)</a:t>
            </a:r>
          </a:p>
          <a:p>
            <a:r>
              <a:rPr lang="en-US" sz="1600" dirty="0" smtClean="0"/>
              <a:t>Now </a:t>
            </a:r>
            <a:r>
              <a:rPr lang="en-US" sz="1600" dirty="0"/>
              <a:t>unto him that is able to do </a:t>
            </a:r>
            <a:r>
              <a:rPr lang="en-US" sz="1600" b="1" dirty="0">
                <a:solidFill>
                  <a:srgbClr val="3333FF"/>
                </a:solidFill>
              </a:rPr>
              <a:t>exceeding abundantly above all </a:t>
            </a:r>
            <a:r>
              <a:rPr lang="en-US" sz="1600" dirty="0"/>
              <a:t>that we ask or think, [NIV “</a:t>
            </a:r>
            <a:r>
              <a:rPr lang="en-US" sz="1600" b="1" dirty="0">
                <a:solidFill>
                  <a:srgbClr val="3333FF"/>
                </a:solidFill>
              </a:rPr>
              <a:t>imagine</a:t>
            </a:r>
            <a:r>
              <a:rPr lang="en-US" sz="1600" dirty="0"/>
              <a:t>”] according to </a:t>
            </a:r>
            <a:r>
              <a:rPr lang="en-US" sz="1600" b="1" dirty="0">
                <a:solidFill>
                  <a:srgbClr val="3333FF"/>
                </a:solidFill>
              </a:rPr>
              <a:t>the power that worketh in </a:t>
            </a:r>
            <a:r>
              <a:rPr lang="en-US" sz="1600" b="1" dirty="0" smtClean="0">
                <a:solidFill>
                  <a:srgbClr val="3333FF"/>
                </a:solidFill>
              </a:rPr>
              <a:t>us</a:t>
            </a:r>
            <a:r>
              <a:rPr lang="en-US" sz="1600" dirty="0"/>
              <a:t>.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Personal </a:t>
            </a:r>
            <a:r>
              <a:rPr lang="en-US" sz="1600" b="1" dirty="0">
                <a:solidFill>
                  <a:srgbClr val="C00000"/>
                </a:solidFill>
              </a:rPr>
              <a:t>Question: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What </a:t>
            </a:r>
            <a:r>
              <a:rPr lang="en-US" sz="1600" dirty="0" smtClean="0"/>
              <a:t>challenge is there in your life that you are sure you cannot do? Think again, and again, and again. Are you SURE God will not reveal the answer to you?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/>
              <a:t>Because of my Resurrected, Living Lord Jesus Christ I . . .</a:t>
            </a:r>
          </a:p>
          <a:p>
            <a:endParaRPr lang="en-US" sz="2400" dirty="0">
              <a:solidFill>
                <a:srgbClr val="3333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3083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20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r>
              <a:rPr lang="en-US" sz="1600" dirty="0"/>
              <a:t> 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Personal Benefit </a:t>
            </a:r>
            <a:r>
              <a:rPr lang="en-US" sz="1600" b="1" dirty="0" smtClean="0">
                <a:solidFill>
                  <a:srgbClr val="3333FF"/>
                </a:solidFill>
              </a:rPr>
              <a:t>#4 (Part One)</a:t>
            </a:r>
            <a:endParaRPr lang="en-US" sz="1600" b="1" dirty="0"/>
          </a:p>
          <a:p>
            <a:r>
              <a:rPr lang="en-US" sz="1600" b="1" dirty="0"/>
              <a:t>Because of the resurrection there is a Church and gifted persons </a:t>
            </a:r>
            <a:r>
              <a:rPr lang="en-US" sz="1600" b="1" dirty="0" smtClean="0"/>
              <a:t>(LIKE YOU) </a:t>
            </a:r>
            <a:r>
              <a:rPr lang="en-US" sz="1600" b="1" dirty="0"/>
              <a:t>within the </a:t>
            </a:r>
            <a:r>
              <a:rPr lang="en-US" sz="1600" b="1" dirty="0" smtClean="0"/>
              <a:t>Body.</a:t>
            </a:r>
            <a:endParaRPr lang="en-US" sz="1600" b="1" dirty="0"/>
          </a:p>
          <a:p>
            <a:r>
              <a:rPr lang="en-US" sz="1600" dirty="0"/>
              <a:t> </a:t>
            </a:r>
          </a:p>
          <a:p>
            <a:r>
              <a:rPr lang="en-US" sz="1600" b="1" dirty="0" smtClean="0">
                <a:solidFill>
                  <a:srgbClr val="9900CC"/>
                </a:solidFill>
              </a:rPr>
              <a:t>KH EXPOSITION: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After </a:t>
            </a:r>
            <a:r>
              <a:rPr lang="en-US" sz="1600" dirty="0"/>
              <a:t>His </a:t>
            </a:r>
            <a:r>
              <a:rPr lang="en-US" sz="1600" dirty="0" smtClean="0"/>
              <a:t>resurrection, the </a:t>
            </a:r>
            <a:r>
              <a:rPr lang="en-US" sz="1600" dirty="0"/>
              <a:t>Lord Jesus Christ sent the </a:t>
            </a:r>
            <a:r>
              <a:rPr lang="en-US" sz="1600" b="1" dirty="0">
                <a:solidFill>
                  <a:srgbClr val="0000CC"/>
                </a:solidFill>
              </a:rPr>
              <a:t>gifts to the </a:t>
            </a:r>
            <a:r>
              <a:rPr lang="en-US" sz="1600" b="1" dirty="0" smtClean="0">
                <a:solidFill>
                  <a:srgbClr val="0000CC"/>
                </a:solidFill>
              </a:rPr>
              <a:t>Church (like YOU). </a:t>
            </a:r>
            <a:r>
              <a:rPr lang="en-US" sz="1600" dirty="0" smtClean="0"/>
              <a:t>And </a:t>
            </a:r>
            <a:r>
              <a:rPr lang="en-US" sz="1600" dirty="0"/>
              <a:t>He is the Head of the Church – </a:t>
            </a:r>
            <a:r>
              <a:rPr lang="en-US" sz="1600" b="1" dirty="0">
                <a:solidFill>
                  <a:srgbClr val="3333FF"/>
                </a:solidFill>
              </a:rPr>
              <a:t>providing protection, direction, and support </a:t>
            </a:r>
            <a:r>
              <a:rPr lang="en-US" sz="1600" dirty="0"/>
              <a:t>for you personally. And the “gifted” persons who are also individually “gifts” to the Church, provide nurture, </a:t>
            </a:r>
            <a:r>
              <a:rPr lang="en-US" sz="1600" dirty="0" smtClean="0"/>
              <a:t>encouragement, </a:t>
            </a:r>
            <a:r>
              <a:rPr lang="en-US" sz="1600" dirty="0"/>
              <a:t>and growth to all the members of the Body.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Ephesians </a:t>
            </a:r>
            <a:r>
              <a:rPr lang="en-US" sz="1600" dirty="0" smtClean="0"/>
              <a:t>1:22 King </a:t>
            </a:r>
            <a:r>
              <a:rPr lang="en-US" sz="1600" dirty="0"/>
              <a:t>James Version (KJV</a:t>
            </a:r>
            <a:r>
              <a:rPr lang="en-US" sz="1600" dirty="0" smtClean="0"/>
              <a:t>) [after His resurrection and ascension]</a:t>
            </a:r>
            <a:endParaRPr lang="en-US" sz="1600" dirty="0"/>
          </a:p>
          <a:p>
            <a:r>
              <a:rPr lang="en-US" sz="1600" dirty="0" smtClean="0"/>
              <a:t>And </a:t>
            </a:r>
            <a:r>
              <a:rPr lang="en-US" sz="1600" dirty="0"/>
              <a:t>hath put all things under his feet, and gave him to be the head over all things to the </a:t>
            </a:r>
            <a:r>
              <a:rPr lang="en-US" sz="1600" dirty="0" smtClean="0"/>
              <a:t>church. </a:t>
            </a:r>
            <a:r>
              <a:rPr lang="en-US" sz="1600" dirty="0"/>
              <a:t> </a:t>
            </a:r>
          </a:p>
          <a:p>
            <a:endParaRPr lang="en-US" sz="1600" dirty="0" smtClean="0"/>
          </a:p>
          <a:p>
            <a:r>
              <a:rPr lang="en-US" sz="1600" dirty="0" smtClean="0"/>
              <a:t>Ephesians </a:t>
            </a:r>
            <a:r>
              <a:rPr lang="en-US" sz="1600" dirty="0"/>
              <a:t>4:16 New International Version (NIV)</a:t>
            </a:r>
          </a:p>
          <a:p>
            <a:r>
              <a:rPr lang="en-US" sz="1600" dirty="0"/>
              <a:t>From him [Christ] the whole body, joined and held together by every supporting ligament</a:t>
            </a:r>
            <a:r>
              <a:rPr lang="en-US" sz="1600" dirty="0" smtClean="0"/>
              <a:t>, [</a:t>
            </a:r>
            <a:r>
              <a:rPr lang="en-US" sz="1600" b="1" dirty="0" smtClean="0">
                <a:solidFill>
                  <a:srgbClr val="0000CC"/>
                </a:solidFill>
              </a:rPr>
              <a:t>each part is important and necessary</a:t>
            </a:r>
            <a:r>
              <a:rPr lang="en-US" sz="1600" dirty="0" smtClean="0"/>
              <a:t>] grows</a:t>
            </a:r>
            <a:r>
              <a:rPr lang="en-US" sz="1600" dirty="0"/>
              <a:t> and builds itself up in love, as each part does its work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" y="76200"/>
            <a:ext cx="12077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596" y="5334000"/>
            <a:ext cx="8704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every </a:t>
            </a:r>
            <a:r>
              <a:rPr lang="en-US" b="1" dirty="0"/>
              <a:t>supporting </a:t>
            </a:r>
            <a:r>
              <a:rPr lang="en-US" b="1" dirty="0" smtClean="0"/>
              <a:t>ligament</a:t>
            </a:r>
            <a:r>
              <a:rPr lang="en-US" dirty="0" smtClean="0"/>
              <a:t>” – NAPA automotive parts in a TV commercial ad featuring a very small auto part, </a:t>
            </a:r>
            <a:r>
              <a:rPr lang="en-US" dirty="0"/>
              <a:t>has </a:t>
            </a:r>
            <a:r>
              <a:rPr lang="en-US" dirty="0" smtClean="0"/>
              <a:t>said, “</a:t>
            </a:r>
            <a:r>
              <a:rPr lang="en-US" b="1" dirty="0" smtClean="0">
                <a:solidFill>
                  <a:srgbClr val="C00000"/>
                </a:solidFill>
              </a:rPr>
              <a:t>There are no unimportant parts.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23,034 A Fingerprint Stock Vector Illustration And Royalty Free 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22" y="4025410"/>
            <a:ext cx="1851778" cy="1308590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58" y="0"/>
            <a:ext cx="9144000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r>
              <a:rPr lang="en-US" sz="600" dirty="0"/>
              <a:t> 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Personal Benefit </a:t>
            </a:r>
            <a:r>
              <a:rPr lang="en-US" sz="1600" b="1" dirty="0" smtClean="0">
                <a:solidFill>
                  <a:srgbClr val="3333FF"/>
                </a:solidFill>
              </a:rPr>
              <a:t>#4 (Part Two – Personal Application)</a:t>
            </a:r>
            <a:endParaRPr lang="en-US" sz="1600" b="1" dirty="0"/>
          </a:p>
          <a:p>
            <a:r>
              <a:rPr lang="en-US" sz="1600" b="1" dirty="0"/>
              <a:t>Because of the resurrection there is a Church and gifted persons </a:t>
            </a:r>
            <a:r>
              <a:rPr lang="en-US" sz="1600" b="1" dirty="0" smtClean="0"/>
              <a:t>(LIKE YOU) </a:t>
            </a:r>
            <a:r>
              <a:rPr lang="en-US" sz="1600" b="1" dirty="0"/>
              <a:t>within the </a:t>
            </a:r>
            <a:r>
              <a:rPr lang="en-US" sz="1600" b="1" dirty="0" smtClean="0"/>
              <a:t>Body.</a:t>
            </a:r>
            <a:endParaRPr lang="en-US" sz="1600" b="1" dirty="0"/>
          </a:p>
          <a:p>
            <a:endParaRPr lang="en-US" sz="1200" dirty="0" smtClean="0"/>
          </a:p>
          <a:p>
            <a:r>
              <a:rPr lang="en-US" sz="1600" b="1" dirty="0" smtClean="0">
                <a:solidFill>
                  <a:srgbClr val="9900CC"/>
                </a:solidFill>
              </a:rPr>
              <a:t>KH EXPOSITION: </a:t>
            </a:r>
            <a:r>
              <a:rPr lang="en-US" sz="1200" dirty="0"/>
              <a:t> </a:t>
            </a:r>
            <a:r>
              <a:rPr lang="en-US" sz="1100" dirty="0"/>
              <a:t> 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600" dirty="0" smtClean="0"/>
              <a:t>Ephesians 4:7-8 King James Version (KJV)</a:t>
            </a:r>
          </a:p>
          <a:p>
            <a:r>
              <a:rPr lang="en-US" sz="1600" b="1" baseline="30000" dirty="0" smtClean="0"/>
              <a:t>7 </a:t>
            </a:r>
            <a:r>
              <a:rPr lang="en-US" sz="1600" dirty="0" smtClean="0"/>
              <a:t>But unto every one of us is given grace according to the measure of the gift of Christ. </a:t>
            </a:r>
            <a:r>
              <a:rPr lang="en-US" sz="1600" b="1" baseline="30000" dirty="0" smtClean="0"/>
              <a:t>8 </a:t>
            </a:r>
            <a:r>
              <a:rPr lang="en-US" sz="1600" dirty="0" smtClean="0"/>
              <a:t>Wherefore he saith, When he ascended up on high, he led captivity captive, and gave gifts unto men. [</a:t>
            </a:r>
            <a:r>
              <a:rPr lang="en-US" sz="1600" b="1" dirty="0" smtClean="0">
                <a:solidFill>
                  <a:srgbClr val="0000CC"/>
                </a:solidFill>
              </a:rPr>
              <a:t>Christ has given you and me to the fellowship of believers for the benefit of the Body.</a:t>
            </a:r>
            <a:r>
              <a:rPr lang="en-US" sz="1600" dirty="0" smtClean="0"/>
              <a:t>] </a:t>
            </a:r>
          </a:p>
          <a:p>
            <a:r>
              <a:rPr lang="en-US" sz="1050" dirty="0" smtClean="0"/>
              <a:t> </a:t>
            </a:r>
          </a:p>
          <a:p>
            <a:r>
              <a:rPr lang="en-US" sz="1600" dirty="0" smtClean="0"/>
              <a:t>1 Corinthians 12:4 New Revised Standard Version (NRSV)</a:t>
            </a:r>
          </a:p>
          <a:p>
            <a:r>
              <a:rPr lang="en-US" sz="1600" dirty="0" smtClean="0"/>
              <a:t>Now there are varieties of gifts, but the same Spirit. 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00CC"/>
                </a:solidFill>
              </a:rPr>
              <a:t>Each of us has our own </a:t>
            </a:r>
            <a:r>
              <a:rPr lang="en-US" sz="1600" b="1" dirty="0">
                <a:solidFill>
                  <a:srgbClr val="0000CC"/>
                </a:solidFill>
              </a:rPr>
              <a:t>special </a:t>
            </a:r>
            <a:r>
              <a:rPr lang="en-US" sz="1600" b="1" dirty="0" smtClean="0">
                <a:solidFill>
                  <a:srgbClr val="0000CC"/>
                </a:solidFill>
              </a:rPr>
              <a:t>imprint of spiritual gifts, talents and skills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In my work, God Wants You To Be Wealthy (How to Release the Wealth </a:t>
            </a:r>
          </a:p>
          <a:p>
            <a:r>
              <a:rPr lang="en-US" sz="1600" dirty="0" smtClean="0"/>
              <a:t>Builder Within), I call your EKG’S (Experience, Knowledge, Gifts, and Skills)</a:t>
            </a:r>
          </a:p>
          <a:p>
            <a:r>
              <a:rPr lang="en-US" sz="1600" dirty="0" smtClean="0"/>
              <a:t>[Pages: 45, 52, 67, 77, 78, 81, 125, 252] </a:t>
            </a:r>
            <a:endParaRPr lang="en-US" sz="1600" dirty="0">
              <a:solidFill>
                <a:srgbClr val="3333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" y="76200"/>
            <a:ext cx="12077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894" y="5412194"/>
            <a:ext cx="895670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Personal </a:t>
            </a:r>
            <a:r>
              <a:rPr lang="en-US" sz="1600" b="1" dirty="0" smtClean="0">
                <a:solidFill>
                  <a:srgbClr val="C00000"/>
                </a:solidFill>
              </a:rPr>
              <a:t>Challenge: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/>
              <a:t>F</a:t>
            </a:r>
            <a:r>
              <a:rPr lang="en-US" sz="1600" dirty="0" smtClean="0"/>
              <a:t>ULLY utilize and engage your spiritual gifts for the next three months and afterwards see where you are spiritually and what God will reveal to you.</a:t>
            </a:r>
          </a:p>
          <a:p>
            <a:endParaRPr lang="en-US" sz="1600" b="1" dirty="0" smtClean="0">
              <a:solidFill>
                <a:srgbClr val="3333FF"/>
              </a:solidFill>
            </a:endParaRPr>
          </a:p>
          <a:p>
            <a:r>
              <a:rPr lang="en-US" sz="1600" b="1" dirty="0" smtClean="0">
                <a:solidFill>
                  <a:srgbClr val="3333FF"/>
                </a:solidFill>
              </a:rPr>
              <a:t>Your </a:t>
            </a:r>
            <a:r>
              <a:rPr lang="en-US" sz="1600" b="1" dirty="0">
                <a:solidFill>
                  <a:srgbClr val="3333FF"/>
                </a:solidFill>
              </a:rPr>
              <a:t>Personal Reflection or Affirmation: </a:t>
            </a:r>
            <a:r>
              <a:rPr lang="en-US" sz="1600" b="1" dirty="0"/>
              <a:t>Because of my Resurrected, Living Lord Jesus Christ I . . .</a:t>
            </a:r>
          </a:p>
        </p:txBody>
      </p:sp>
    </p:spTree>
    <p:extLst>
      <p:ext uri="{BB962C8B-B14F-4D97-AF65-F5344CB8AC3E}">
        <p14:creationId xmlns:p14="http://schemas.microsoft.com/office/powerpoint/2010/main" val="35651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3939"/>
            <a:ext cx="875403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The Anastasis 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9900CC"/>
                </a:solidFill>
                <a:latin typeface="ShelleyAllegro BT" panose="03030702030607090B03" pitchFamily="66" charset="0"/>
              </a:rPr>
              <a:t>Resurrection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9900CC"/>
              </a:solidFill>
              <a:latin typeface="ShelleyAllegro BT" panose="03030702030607090B03" pitchFamily="66" charset="0"/>
            </a:endParaRPr>
          </a:p>
          <a:p>
            <a:pPr algn="ctr"/>
            <a:r>
              <a:rPr lang="en-US" b="1" cap="all" dirty="0">
                <a:solidFill>
                  <a:srgbClr val="3333FF"/>
                </a:solidFill>
              </a:rPr>
              <a:t>10 Personal Benefits of </a:t>
            </a:r>
            <a:endParaRPr lang="en-US" b="1" cap="all" dirty="0" smtClean="0">
              <a:solidFill>
                <a:srgbClr val="3333FF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3333FF"/>
                </a:solidFill>
              </a:rPr>
              <a:t>the </a:t>
            </a:r>
            <a:r>
              <a:rPr lang="en-US" b="1" cap="all" dirty="0">
                <a:solidFill>
                  <a:srgbClr val="3333FF"/>
                </a:solidFill>
              </a:rPr>
              <a:t>Resurrection of Jesus, the Christ</a:t>
            </a:r>
          </a:p>
          <a:p>
            <a:pPr algn="ctr"/>
            <a:r>
              <a:rPr lang="en-US" sz="1600" dirty="0"/>
              <a:t>(The Resurrection of the Living Lord and Christ, and</a:t>
            </a:r>
            <a:r>
              <a:rPr lang="en-US" sz="1600" dirty="0" smtClean="0"/>
              <a:t> </a:t>
            </a:r>
            <a:r>
              <a:rPr lang="en-US" sz="1600" dirty="0"/>
              <a:t>Abundant Living In Him)</a:t>
            </a:r>
            <a:endParaRPr lang="en-US" sz="1600" b="1" dirty="0"/>
          </a:p>
          <a:p>
            <a:pPr algn="ctr"/>
            <a:endParaRPr lang="en-US" sz="1600" dirty="0" smtClean="0"/>
          </a:p>
          <a:p>
            <a:r>
              <a:rPr lang="en-US" sz="1200" dirty="0"/>
              <a:t> </a:t>
            </a:r>
            <a:r>
              <a:rPr lang="en-US" sz="1600" b="1" dirty="0" smtClean="0">
                <a:solidFill>
                  <a:srgbClr val="3333FF"/>
                </a:solidFill>
              </a:rPr>
              <a:t>Personal </a:t>
            </a:r>
            <a:r>
              <a:rPr lang="en-US" sz="1600" b="1" dirty="0">
                <a:solidFill>
                  <a:srgbClr val="3333FF"/>
                </a:solidFill>
              </a:rPr>
              <a:t>Benefit </a:t>
            </a:r>
            <a:r>
              <a:rPr lang="en-US" sz="1600" b="1" dirty="0" smtClean="0">
                <a:solidFill>
                  <a:srgbClr val="3333FF"/>
                </a:solidFill>
              </a:rPr>
              <a:t>#5 </a:t>
            </a:r>
          </a:p>
          <a:p>
            <a:r>
              <a:rPr lang="en-US" sz="1600" b="1" dirty="0"/>
              <a:t>You can access power over the evil forces of demonic activity.</a:t>
            </a:r>
            <a:endParaRPr lang="en-US" sz="1600" dirty="0"/>
          </a:p>
          <a:p>
            <a:endParaRPr lang="en-US" sz="1100" b="1" dirty="0">
              <a:solidFill>
                <a:srgbClr val="3333FF"/>
              </a:solidFill>
            </a:endParaRPr>
          </a:p>
          <a:p>
            <a:r>
              <a:rPr lang="en-US" sz="1600" b="1" dirty="0" smtClean="0">
                <a:solidFill>
                  <a:srgbClr val="3333FF"/>
                </a:solidFill>
              </a:rPr>
              <a:t>Luke </a:t>
            </a:r>
            <a:r>
              <a:rPr lang="en-US" sz="1600" b="1" dirty="0">
                <a:solidFill>
                  <a:srgbClr val="3333FF"/>
                </a:solidFill>
              </a:rPr>
              <a:t>10:19 New King James Version (NKJV)</a:t>
            </a:r>
          </a:p>
          <a:p>
            <a:r>
              <a:rPr lang="en-US" sz="1600" b="1" dirty="0">
                <a:solidFill>
                  <a:srgbClr val="9900CC"/>
                </a:solidFill>
              </a:rPr>
              <a:t>To the </a:t>
            </a:r>
            <a:r>
              <a:rPr lang="en-US" sz="1600" b="1" dirty="0" smtClean="0">
                <a:solidFill>
                  <a:srgbClr val="9900CC"/>
                </a:solidFill>
              </a:rPr>
              <a:t>spiritually </a:t>
            </a:r>
            <a:r>
              <a:rPr lang="en-US" sz="1600" b="1" dirty="0">
                <a:solidFill>
                  <a:srgbClr val="9900CC"/>
                </a:solidFill>
              </a:rPr>
              <a:t>prepared and </a:t>
            </a:r>
            <a:r>
              <a:rPr lang="en-US" sz="1600" b="1" dirty="0" smtClean="0">
                <a:solidFill>
                  <a:srgbClr val="9900CC"/>
                </a:solidFill>
              </a:rPr>
              <a:t>aggressive, </a:t>
            </a:r>
            <a:r>
              <a:rPr lang="en-US" sz="1600" b="1" dirty="0">
                <a:solidFill>
                  <a:srgbClr val="9900CC"/>
                </a:solidFill>
              </a:rPr>
              <a:t>the Lord </a:t>
            </a:r>
            <a:r>
              <a:rPr lang="en-US" sz="1600" b="1" dirty="0" smtClean="0">
                <a:solidFill>
                  <a:srgbClr val="9900CC"/>
                </a:solidFill>
              </a:rPr>
              <a:t>Jesus, the Christ, </a:t>
            </a:r>
            <a:r>
              <a:rPr lang="en-US" sz="1600" b="1" dirty="0">
                <a:solidFill>
                  <a:srgbClr val="9900CC"/>
                </a:solidFill>
              </a:rPr>
              <a:t>stated this:</a:t>
            </a:r>
          </a:p>
          <a:p>
            <a:r>
              <a:rPr lang="en-US" sz="1600" dirty="0" smtClean="0"/>
              <a:t>“Behold</a:t>
            </a:r>
            <a:r>
              <a:rPr lang="en-US" sz="1600" dirty="0"/>
              <a:t>, I give you the authority to trample on serpents and </a:t>
            </a:r>
            <a:r>
              <a:rPr lang="en-US" sz="1600" dirty="0" smtClean="0"/>
              <a:t>scorpions [spiritual adversaries], </a:t>
            </a:r>
            <a:r>
              <a:rPr lang="en-US" sz="1600" dirty="0"/>
              <a:t>and over all the power of the enemy, and nothing shall by any means hurt you</a:t>
            </a:r>
            <a:r>
              <a:rPr lang="en-US" sz="1600" dirty="0" smtClean="0"/>
              <a:t>.”</a:t>
            </a:r>
            <a:endParaRPr lang="en-US" sz="1600" dirty="0"/>
          </a:p>
          <a:p>
            <a:r>
              <a:rPr lang="en-US" sz="1100" dirty="0"/>
              <a:t> </a:t>
            </a:r>
          </a:p>
          <a:p>
            <a:r>
              <a:rPr lang="en-US" sz="1600" b="1" dirty="0" smtClean="0">
                <a:solidFill>
                  <a:srgbClr val="9900CC"/>
                </a:solidFill>
              </a:rPr>
              <a:t>KH Comment: </a:t>
            </a:r>
            <a:r>
              <a:rPr lang="en-US" sz="1600" dirty="0" smtClean="0"/>
              <a:t>“over </a:t>
            </a:r>
            <a:r>
              <a:rPr lang="en-US" sz="1600" b="1" dirty="0">
                <a:solidFill>
                  <a:srgbClr val="C00000"/>
                </a:solidFill>
              </a:rPr>
              <a:t>ALL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the power”? </a:t>
            </a:r>
            <a:r>
              <a:rPr lang="en-US" sz="1600" dirty="0" smtClean="0"/>
              <a:t>Wow, </a:t>
            </a:r>
            <a:r>
              <a:rPr lang="en-US" sz="1600" dirty="0"/>
              <a:t>what a </a:t>
            </a:r>
            <a:r>
              <a:rPr lang="en-US" sz="1600" dirty="0" smtClean="0"/>
              <a:t>declaration! </a:t>
            </a:r>
            <a:r>
              <a:rPr lang="en-US" sz="1600" dirty="0"/>
              <a:t>What authority! What a statement of deliverance</a:t>
            </a:r>
            <a:r>
              <a:rPr lang="en-US" sz="1600" dirty="0" smtClean="0"/>
              <a:t>! </a:t>
            </a:r>
            <a:r>
              <a:rPr lang="en-US" sz="1600" dirty="0"/>
              <a:t>What assurance and confidence in times of spiritual attack! </a:t>
            </a:r>
            <a:endParaRPr lang="en-US" sz="1600" dirty="0" smtClean="0"/>
          </a:p>
          <a:p>
            <a:pPr algn="ctr"/>
            <a:r>
              <a:rPr lang="en-US" sz="2400" dirty="0" smtClean="0">
                <a:solidFill>
                  <a:srgbClr val="FF00FF"/>
                </a:solidFill>
                <a:latin typeface="Copperplate Gothic Bold" panose="020E0705020206020404" pitchFamily="34" charset="0"/>
              </a:rPr>
              <a:t>THINK </a:t>
            </a:r>
            <a:r>
              <a:rPr lang="en-US" sz="2400" dirty="0">
                <a:solidFill>
                  <a:srgbClr val="FF00FF"/>
                </a:solidFill>
                <a:latin typeface="Copperplate Gothic Bold" panose="020E0705020206020404" pitchFamily="34" charset="0"/>
              </a:rPr>
              <a:t>ON THAT</a:t>
            </a:r>
            <a:r>
              <a:rPr lang="en-US" sz="2400" dirty="0" smtClean="0">
                <a:solidFill>
                  <a:srgbClr val="FF00FF"/>
                </a:solidFill>
                <a:latin typeface="Copperplate Gothic Bold" panose="020E0705020206020404" pitchFamily="34" charset="0"/>
              </a:rPr>
              <a:t>!</a:t>
            </a:r>
            <a:endParaRPr lang="en-US" sz="2400" dirty="0">
              <a:solidFill>
                <a:srgbClr val="FF00FF"/>
              </a:solidFill>
              <a:latin typeface="Copperplate Gothic Bold" panose="020E0705020206020404" pitchFamily="34" charset="0"/>
            </a:endParaRPr>
          </a:p>
          <a:p>
            <a:r>
              <a:rPr lang="en-US" sz="1100" dirty="0"/>
              <a:t> </a:t>
            </a:r>
          </a:p>
          <a:p>
            <a:r>
              <a:rPr lang="en-US" sz="1600" dirty="0"/>
              <a:t>Colossians 2:12-15 New King James Version (NKJV)</a:t>
            </a:r>
          </a:p>
          <a:p>
            <a:r>
              <a:rPr lang="en-US" sz="1600" baseline="30000" dirty="0"/>
              <a:t>12 </a:t>
            </a:r>
            <a:r>
              <a:rPr lang="en-US" sz="1600" dirty="0"/>
              <a:t>buried with Him in baptism, in which you also were raised with Him through faith in the working of God, who raised Him from the dead. </a:t>
            </a:r>
            <a:r>
              <a:rPr lang="en-US" sz="1600" baseline="30000" dirty="0"/>
              <a:t>15</a:t>
            </a:r>
            <a:r>
              <a:rPr lang="en-US" sz="1600" dirty="0"/>
              <a:t> Having disarmed principalities and powers, He made a public spectacle of them, triumphing over them in it.</a:t>
            </a:r>
          </a:p>
          <a:p>
            <a:r>
              <a:rPr lang="en-US" sz="1100" dirty="0"/>
              <a:t> 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Your Personal Reflection or Affirmation: </a:t>
            </a:r>
            <a:r>
              <a:rPr lang="en-US" sz="1600" b="1" dirty="0"/>
              <a:t>Because of my Resurrected, Living Lord Jesus Christ I . . 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" y="76200"/>
            <a:ext cx="13083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31354</TotalTime>
  <Words>718</Words>
  <Application>Microsoft Office PowerPoint</Application>
  <PresentationFormat>On-screen Show (4:3)</PresentationFormat>
  <Paragraphs>302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KEN HAMMONDS</cp:lastModifiedBy>
  <cp:revision>457</cp:revision>
  <cp:lastPrinted>2012-01-22T18:01:38Z</cp:lastPrinted>
  <dcterms:created xsi:type="dcterms:W3CDTF">2011-10-20T21:06:06Z</dcterms:created>
  <dcterms:modified xsi:type="dcterms:W3CDTF">2021-03-25T01:24:23Z</dcterms:modified>
</cp:coreProperties>
</file>